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9"/>
  </p:notesMasterIdLst>
  <p:sldIdLst>
    <p:sldId id="256" r:id="rId2"/>
    <p:sldId id="283" r:id="rId3"/>
    <p:sldId id="284" r:id="rId4"/>
    <p:sldId id="259" r:id="rId5"/>
    <p:sldId id="260" r:id="rId6"/>
    <p:sldId id="261" r:id="rId7"/>
    <p:sldId id="282"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Lst>
  <p:sldSz cx="10080625" cy="5670550"/>
  <p:notesSz cx="7772400" cy="10058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2" roundtripDataSignature="AMtx7mjIB7nwUcIMwbQ8wDwb0ppAnbJSE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400DD7F-83C7-49B4-AA53-AAB7743EBBF6}">
  <a:tblStyle styleId="{6400DD7F-83C7-49B4-AA53-AAB7743EBBF6}"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12700" cap="flat" cmpd="sng">
              <a:solidFill>
                <a:schemeClr val="accent3"/>
              </a:solidFill>
              <a:prstDash val="solid"/>
              <a:round/>
              <a:headEnd type="none" w="sm" len="sm"/>
              <a:tailEnd type="none" w="sm" len="sm"/>
            </a:ln>
          </a:top>
          <a:bottom>
            <a:ln w="12700" cap="flat" cmpd="sng">
              <a:solidFill>
                <a:schemeClr val="accent3"/>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fill>
          <a:solidFill>
            <a:schemeClr val="accent3">
              <a:alpha val="20000"/>
            </a:schemeClr>
          </a:solidFill>
        </a:fill>
      </a:tcStyle>
    </a:band1H>
    <a:band2H>
      <a:tcTxStyle/>
      <a:tcStyle>
        <a:tcBdr/>
      </a:tcStyle>
    </a:band2H>
    <a:band1V>
      <a:tcTxStyle/>
      <a:tcStyle>
        <a:tcBdr/>
        <a:fill>
          <a:solidFill>
            <a:schemeClr val="accent3">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12700" cap="flat" cmpd="sng">
              <a:solidFill>
                <a:schemeClr val="accent3"/>
              </a:solidFill>
              <a:prstDash val="solid"/>
              <a:round/>
              <a:headEnd type="none" w="sm" len="sm"/>
              <a:tailEnd type="none" w="sm" len="sm"/>
            </a:ln>
          </a:top>
        </a:tcBdr>
        <a:fill>
          <a:solidFill>
            <a:srgbClr val="FFFFFF">
              <a:alpha val="0"/>
            </a:srgbClr>
          </a:solidFill>
        </a:fill>
      </a:tcStyle>
    </a:lastRow>
    <a:seCell>
      <a:tcTxStyle/>
      <a:tcStyle>
        <a:tcBdr/>
      </a:tcStyle>
    </a:seCell>
    <a:swCell>
      <a:tcTxStyle/>
      <a:tcStyle>
        <a:tcBdr/>
      </a:tcStyle>
    </a:swCell>
    <a:firstRow>
      <a:tcTxStyle b="on" i="off"/>
      <a:tcStyle>
        <a:tcBdr>
          <a:bottom>
            <a:ln w="12700" cap="flat" cmpd="sng">
              <a:solidFill>
                <a:schemeClr val="accent3"/>
              </a:solidFill>
              <a:prstDash val="solid"/>
              <a:round/>
              <a:headEnd type="none" w="sm" len="sm"/>
              <a:tailEnd type="none" w="sm" len="sm"/>
            </a:ln>
          </a:bottom>
        </a:tcBdr>
        <a:fill>
          <a:solidFill>
            <a:srgbClr val="FFFFFF">
              <a:alpha val="0"/>
            </a:srgbClr>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406" autoAdjust="0"/>
  </p:normalViewPr>
  <p:slideViewPr>
    <p:cSldViewPr snapToGrid="0">
      <p:cViewPr varScale="1">
        <p:scale>
          <a:sx n="77" d="100"/>
          <a:sy n="77" d="100"/>
        </p:scale>
        <p:origin x="1493" y="691"/>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368675" cy="5048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4402138" y="0"/>
            <a:ext cx="3368675" cy="504825"/>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9553575"/>
            <a:ext cx="3368675" cy="504825"/>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‹N›</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
        <p:cNvGrpSpPr/>
        <p:nvPr/>
      </p:nvGrpSpPr>
      <p:grpSpPr>
        <a:xfrm>
          <a:off x="0" y="0"/>
          <a:ext cx="0" cy="0"/>
          <a:chOff x="0" y="0"/>
          <a:chExt cx="0" cy="0"/>
        </a:xfrm>
      </p:grpSpPr>
      <p:sp>
        <p:nvSpPr>
          <p:cNvPr id="28" name="Google Shape;28;p1: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 name="Google Shape;29;p1: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endParaRPr b="0" dirty="0"/>
          </a:p>
        </p:txBody>
      </p:sp>
      <p:sp>
        <p:nvSpPr>
          <p:cNvPr id="30" name="Google Shape;30;p1: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9: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p9: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Let’s look at four key hormones: Ghrelin, which stimulates hunger — it rises when your stomach is empty. Leptin, produced by fat cells, signals satiety. Insulin, from the pancreas, regulates blood sugar and contributes to longer-term satiety. And CCK, released in the gut, </a:t>
            </a:r>
            <a:r>
              <a:rPr lang="en-US" b="1" dirty="0"/>
              <a:t>tells the brain you're full. In EDs, these signals are often distorted or ignored by the brain.</a:t>
            </a:r>
            <a:endParaRPr b="1" dirty="0"/>
          </a:p>
        </p:txBody>
      </p:sp>
      <p:sp>
        <p:nvSpPr>
          <p:cNvPr id="144" name="Google Shape;144;p9: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10</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0: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p10: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The body constantly sends signals to the brain — from the gut, fat tissue, muscles. The brain processes these messages and decides whether to eat, rest, or move. In eating disorders, this communication is disrupted. The body says 'I’m starving,' but the brain — for psychological or biological reasons — doesn’t respond appropriately.</a:t>
            </a:r>
            <a:endParaRPr/>
          </a:p>
        </p:txBody>
      </p:sp>
      <p:sp>
        <p:nvSpPr>
          <p:cNvPr id="156" name="Google Shape;156;p10: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11</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1: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2" name="Google Shape;172;p11: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r>
              <a:rPr lang="en-US" i="0" dirty="0"/>
              <a:t>Beyond hunger hormones, </a:t>
            </a:r>
            <a:r>
              <a:rPr lang="en-US" b="1" i="0" dirty="0"/>
              <a:t>neurotransmitters</a:t>
            </a:r>
            <a:r>
              <a:rPr lang="en-US" i="0" dirty="0"/>
              <a:t> also play a crucial role in eating behavior. The three key players are serotonin, dopamine, and cortisol.</a:t>
            </a:r>
            <a:endParaRPr dirty="0"/>
          </a:p>
          <a:p>
            <a:pPr marL="0" lvl="0" indent="-76200" algn="l" rtl="0">
              <a:spcBef>
                <a:spcPts val="0"/>
              </a:spcBef>
              <a:spcAft>
                <a:spcPts val="0"/>
              </a:spcAft>
              <a:buClr>
                <a:schemeClr val="dk1"/>
              </a:buClr>
              <a:buSzPts val="1200"/>
              <a:buFont typeface="Arial"/>
              <a:buChar char="•"/>
            </a:pPr>
            <a:r>
              <a:rPr lang="en-US" b="1" i="0" dirty="0"/>
              <a:t>Serotonin</a:t>
            </a:r>
            <a:r>
              <a:rPr lang="en-US" i="0" dirty="0"/>
              <a:t> helps regulate mood and satiety. In anorexia, we see </a:t>
            </a:r>
            <a:r>
              <a:rPr lang="en-US" b="1" i="0" dirty="0"/>
              <a:t>high serotonin levels</a:t>
            </a:r>
            <a:r>
              <a:rPr lang="en-US" i="0" dirty="0"/>
              <a:t>, which may contribute to anxiety and excessive self-control around food.</a:t>
            </a:r>
            <a:endParaRPr dirty="0"/>
          </a:p>
          <a:p>
            <a:pPr marL="0" lvl="0" indent="-76200" algn="l" rtl="0">
              <a:spcBef>
                <a:spcPts val="0"/>
              </a:spcBef>
              <a:spcAft>
                <a:spcPts val="0"/>
              </a:spcAft>
              <a:buClr>
                <a:schemeClr val="dk1"/>
              </a:buClr>
              <a:buSzPts val="1200"/>
              <a:buFont typeface="Arial"/>
              <a:buChar char="•"/>
            </a:pPr>
            <a:r>
              <a:rPr lang="en-US" b="1" i="0" dirty="0"/>
              <a:t>Dopamine</a:t>
            </a:r>
            <a:r>
              <a:rPr lang="en-US" i="0" dirty="0"/>
              <a:t> is linked to the brain's </a:t>
            </a:r>
            <a:r>
              <a:rPr lang="en-US" b="1" i="0" dirty="0"/>
              <a:t>reward system</a:t>
            </a:r>
            <a:r>
              <a:rPr lang="en-US" i="0" dirty="0"/>
              <a:t>. In binge eating disorder, there is often </a:t>
            </a:r>
            <a:r>
              <a:rPr lang="en-US" b="1" i="0" dirty="0"/>
              <a:t>increased dopamine activity</a:t>
            </a:r>
            <a:r>
              <a:rPr lang="en-US" i="0" dirty="0"/>
              <a:t>, which can make high-calorie foods feel more rewarding, leading to compulsive overeating.</a:t>
            </a:r>
            <a:endParaRPr dirty="0"/>
          </a:p>
          <a:p>
            <a:pPr marL="0" lvl="0" indent="-76200" algn="l" rtl="0">
              <a:spcBef>
                <a:spcPts val="0"/>
              </a:spcBef>
              <a:spcAft>
                <a:spcPts val="0"/>
              </a:spcAft>
              <a:buClr>
                <a:schemeClr val="dk1"/>
              </a:buClr>
              <a:buSzPts val="1200"/>
              <a:buFont typeface="Arial"/>
              <a:buChar char="•"/>
            </a:pPr>
            <a:r>
              <a:rPr lang="en-US" b="1" i="0" dirty="0"/>
              <a:t>Cortisol</a:t>
            </a:r>
            <a:r>
              <a:rPr lang="en-US" i="0" dirty="0"/>
              <a:t>, the stress hormone, is frequently elevated in eating disorders. Chronic stress can disrupt appetite regulation, increase cravings for high-energy foods, and contribute to emotional eating.</a:t>
            </a:r>
            <a:endParaRPr dirty="0"/>
          </a:p>
          <a:p>
            <a:pPr marL="0" lvl="0" indent="0" algn="l" rtl="0">
              <a:spcBef>
                <a:spcPts val="0"/>
              </a:spcBef>
              <a:spcAft>
                <a:spcPts val="0"/>
              </a:spcAft>
              <a:buNone/>
            </a:pPr>
            <a:r>
              <a:rPr lang="en-US" i="0" dirty="0"/>
              <a:t>These disruptions help explain why individuals with eating disorders often experience extreme emotional responses to food. Moving forward, we’ll examine how these disorders affect hormones and metabolism.</a:t>
            </a:r>
            <a:endParaRPr dirty="0"/>
          </a:p>
          <a:p>
            <a:pPr marL="0" lvl="0" indent="0" algn="l" rtl="0">
              <a:spcBef>
                <a:spcPts val="0"/>
              </a:spcBef>
              <a:spcAft>
                <a:spcPts val="0"/>
              </a:spcAft>
              <a:buNone/>
            </a:pPr>
            <a:endParaRPr dirty="0"/>
          </a:p>
        </p:txBody>
      </p:sp>
      <p:sp>
        <p:nvSpPr>
          <p:cNvPr id="173" name="Google Shape;173;p11: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12</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2: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 name="Google Shape;189;p12: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Food isn’t just fuel — it’s also a source of pleasure. Dopamine is the key neurotransmitter in the reward circuit. In disorders like binge eating, this system is overactivated. People may eat compulsively, not because they’re hungry, but because their brain is seeking pleasure or relief. And in restrictive EDs, pleasure is often replaced by anxiety or guilt.</a:t>
            </a:r>
            <a:endParaRPr/>
          </a:p>
        </p:txBody>
      </p:sp>
      <p:sp>
        <p:nvSpPr>
          <p:cNvPr id="190" name="Google Shape;190;p12: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13</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3: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13: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r>
              <a:rPr lang="en-US" i="0" dirty="0"/>
              <a:t>If left untreated, eating disorders can lead to severe and sometimes </a:t>
            </a:r>
            <a:r>
              <a:rPr lang="en-US" b="1" i="0" dirty="0"/>
              <a:t>irreversible damage</a:t>
            </a:r>
            <a:r>
              <a:rPr lang="en-US" i="0" dirty="0"/>
              <a:t> to multiple organ systems:</a:t>
            </a:r>
            <a:endParaRPr dirty="0"/>
          </a:p>
          <a:p>
            <a:pPr marL="0" lvl="0" indent="-76200" algn="l" rtl="0">
              <a:spcBef>
                <a:spcPts val="0"/>
              </a:spcBef>
              <a:spcAft>
                <a:spcPts val="0"/>
              </a:spcAft>
              <a:buClr>
                <a:schemeClr val="dk1"/>
              </a:buClr>
              <a:buSzPts val="1200"/>
              <a:buFont typeface="Arial"/>
              <a:buChar char="•"/>
            </a:pPr>
            <a:r>
              <a:rPr lang="en-US" b="1" i="0" dirty="0"/>
              <a:t>The cardiovascular system</a:t>
            </a:r>
            <a:r>
              <a:rPr lang="en-US" i="0" dirty="0"/>
              <a:t> suffers due to </a:t>
            </a:r>
            <a:r>
              <a:rPr lang="en-US" b="1" i="0" dirty="0"/>
              <a:t>bradycardia (slow heart rate), hypotension (low blood pressure), and arrhythmias</a:t>
            </a:r>
            <a:r>
              <a:rPr lang="en-US" i="0" dirty="0"/>
              <a:t>, particularly in anorexia due to malnutrition.</a:t>
            </a:r>
            <a:endParaRPr dirty="0"/>
          </a:p>
          <a:p>
            <a:pPr marL="0" lvl="0" indent="-76200" algn="l" rtl="0">
              <a:spcBef>
                <a:spcPts val="0"/>
              </a:spcBef>
              <a:spcAft>
                <a:spcPts val="0"/>
              </a:spcAft>
              <a:buClr>
                <a:schemeClr val="dk1"/>
              </a:buClr>
              <a:buSzPts val="1200"/>
              <a:buFont typeface="Arial"/>
              <a:buChar char="•"/>
            </a:pPr>
            <a:r>
              <a:rPr lang="en-US" b="1" i="0" dirty="0"/>
              <a:t>The gastrointestinal system</a:t>
            </a:r>
            <a:r>
              <a:rPr lang="en-US" i="0" dirty="0"/>
              <a:t> is affected by </a:t>
            </a:r>
            <a:r>
              <a:rPr lang="en-US" b="1" i="0" dirty="0"/>
              <a:t>gastroparesis</a:t>
            </a:r>
            <a:r>
              <a:rPr lang="en-US" i="0" dirty="0"/>
              <a:t> (delayed stomach emptying), leading to bloating and digestive issues. Changes in gut microbiota may also contribute to ongoing eating difficulties.</a:t>
            </a:r>
            <a:endParaRPr dirty="0"/>
          </a:p>
          <a:p>
            <a:pPr marL="0" lvl="0" indent="-76200" algn="l" rtl="0">
              <a:spcBef>
                <a:spcPts val="0"/>
              </a:spcBef>
              <a:spcAft>
                <a:spcPts val="0"/>
              </a:spcAft>
              <a:buClr>
                <a:schemeClr val="dk1"/>
              </a:buClr>
              <a:buSzPts val="1200"/>
              <a:buFont typeface="Arial"/>
              <a:buChar char="•"/>
            </a:pPr>
            <a:r>
              <a:rPr lang="en-US" b="1" i="0" dirty="0"/>
              <a:t>The skeletal system</a:t>
            </a:r>
            <a:r>
              <a:rPr lang="en-US" i="0" dirty="0"/>
              <a:t> is particularly vulnerable. Many individuals with anorexia develop </a:t>
            </a:r>
            <a:r>
              <a:rPr lang="en-US" b="1" i="0" dirty="0"/>
              <a:t>early-onset osteoporosis</a:t>
            </a:r>
            <a:r>
              <a:rPr lang="en-US" i="0" dirty="0"/>
              <a:t> due to a lack of calcium and estrogen, increasing fracture risk.</a:t>
            </a:r>
            <a:endParaRPr dirty="0"/>
          </a:p>
          <a:p>
            <a:pPr marL="0" lvl="0" indent="-76200" algn="l" rtl="0">
              <a:spcBef>
                <a:spcPts val="0"/>
              </a:spcBef>
              <a:spcAft>
                <a:spcPts val="0"/>
              </a:spcAft>
              <a:buClr>
                <a:schemeClr val="dk1"/>
              </a:buClr>
              <a:buSzPts val="1200"/>
              <a:buFont typeface="Arial"/>
              <a:buChar char="•"/>
            </a:pPr>
            <a:r>
              <a:rPr lang="en-US" b="1" i="0" dirty="0"/>
              <a:t>The central nervous system</a:t>
            </a:r>
            <a:r>
              <a:rPr lang="en-US" i="0" dirty="0"/>
              <a:t> undergoes </a:t>
            </a:r>
            <a:r>
              <a:rPr lang="en-US" b="1" i="0" dirty="0"/>
              <a:t>brain atrophy</a:t>
            </a:r>
            <a:r>
              <a:rPr lang="en-US" i="0" dirty="0"/>
              <a:t> in severe cases of malnutrition, leading to concentration difficulties and emotional instability.</a:t>
            </a:r>
            <a:endParaRPr dirty="0"/>
          </a:p>
          <a:p>
            <a:pPr marL="0" lvl="0" indent="0" algn="l" rtl="0">
              <a:spcBef>
                <a:spcPts val="0"/>
              </a:spcBef>
              <a:spcAft>
                <a:spcPts val="0"/>
              </a:spcAft>
              <a:buNone/>
            </a:pPr>
            <a:endParaRPr dirty="0"/>
          </a:p>
        </p:txBody>
      </p:sp>
      <p:sp>
        <p:nvSpPr>
          <p:cNvPr id="203" name="Google Shape;203;p13: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14</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4: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14: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When the body senses chronic restriction, it enters energy-saving mode. Basal metabolic rate decreases. The body slows the heart rate (bradycardia), reduces body temperature (hypothermia), and drops blood pressure (hypotension). These are adaptations meant for survival — but they can become life-threatening if not reversed.</a:t>
            </a:r>
            <a:endParaRPr/>
          </a:p>
        </p:txBody>
      </p:sp>
      <p:sp>
        <p:nvSpPr>
          <p:cNvPr id="229" name="Google Shape;229;p14: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15</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15: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1" name="Google Shape;241;p15: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r>
              <a:rPr lang="en-US" i="0" dirty="0"/>
              <a:t>Eating disorders don’t just alter brain chemistry; they also </a:t>
            </a:r>
            <a:r>
              <a:rPr lang="en-US" b="1" i="0" dirty="0"/>
              <a:t>affect the endocrine system</a:t>
            </a:r>
            <a:r>
              <a:rPr lang="en-US" i="0" dirty="0"/>
              <a:t>. Let's break it down by disorder:</a:t>
            </a:r>
            <a:endParaRPr dirty="0"/>
          </a:p>
          <a:p>
            <a:pPr marL="0" lvl="0" indent="-76200" algn="l" rtl="0">
              <a:spcBef>
                <a:spcPts val="0"/>
              </a:spcBef>
              <a:spcAft>
                <a:spcPts val="0"/>
              </a:spcAft>
              <a:buClr>
                <a:schemeClr val="dk1"/>
              </a:buClr>
              <a:buSzPts val="1200"/>
              <a:buFont typeface="Arial"/>
              <a:buChar char="•"/>
            </a:pPr>
            <a:r>
              <a:rPr lang="en-US" b="1" i="0" dirty="0"/>
              <a:t>Anorexia nervosa:</a:t>
            </a:r>
            <a:r>
              <a:rPr lang="en-US" i="0" dirty="0"/>
              <a:t> The body enters a </a:t>
            </a:r>
            <a:r>
              <a:rPr lang="en-US" b="1" i="0" dirty="0"/>
              <a:t>state of energy conservation</a:t>
            </a:r>
            <a:r>
              <a:rPr lang="en-US" i="0" dirty="0"/>
              <a:t>. The thyroid slows down (leading to </a:t>
            </a:r>
            <a:r>
              <a:rPr lang="en-US" b="1" i="0" dirty="0"/>
              <a:t>hypothyroidism</a:t>
            </a:r>
            <a:r>
              <a:rPr lang="en-US" i="0" dirty="0"/>
              <a:t>), cortisol levels rise (causing </a:t>
            </a:r>
            <a:r>
              <a:rPr lang="en-US" b="1" i="0" dirty="0"/>
              <a:t>stress and muscle breakdown</a:t>
            </a:r>
            <a:r>
              <a:rPr lang="en-US" i="0" dirty="0"/>
              <a:t>), and reproductive hormones drop (resulting in </a:t>
            </a:r>
            <a:r>
              <a:rPr lang="en-US" b="1" i="0" dirty="0"/>
              <a:t>amenorrhea in females</a:t>
            </a:r>
            <a:r>
              <a:rPr lang="en-US" i="0" dirty="0"/>
              <a:t>).</a:t>
            </a:r>
            <a:endParaRPr dirty="0"/>
          </a:p>
          <a:p>
            <a:pPr marL="0" lvl="0" indent="-76200" algn="l" rtl="0">
              <a:spcBef>
                <a:spcPts val="0"/>
              </a:spcBef>
              <a:spcAft>
                <a:spcPts val="0"/>
              </a:spcAft>
              <a:buClr>
                <a:schemeClr val="dk1"/>
              </a:buClr>
              <a:buSzPts val="1200"/>
              <a:buFont typeface="Arial"/>
              <a:buChar char="•"/>
            </a:pPr>
            <a:r>
              <a:rPr lang="en-US" b="1" i="0" dirty="0"/>
              <a:t>Bulimia nervosa &amp; binge eating disorder:</a:t>
            </a:r>
            <a:r>
              <a:rPr lang="en-US" i="0" dirty="0"/>
              <a:t> The repeated cycle of </a:t>
            </a:r>
            <a:r>
              <a:rPr lang="en-US" b="1" i="0" dirty="0"/>
              <a:t>overeating and purging</a:t>
            </a:r>
            <a:r>
              <a:rPr lang="en-US" i="0" dirty="0"/>
              <a:t> or </a:t>
            </a:r>
            <a:r>
              <a:rPr lang="en-US" b="1" i="0" dirty="0"/>
              <a:t>bingeing without purging</a:t>
            </a:r>
            <a:r>
              <a:rPr lang="en-US" i="0" dirty="0"/>
              <a:t> causes </a:t>
            </a:r>
            <a:r>
              <a:rPr lang="en-US" b="1" i="0" dirty="0"/>
              <a:t>insulin resistance</a:t>
            </a:r>
            <a:r>
              <a:rPr lang="en-US" i="0" dirty="0"/>
              <a:t>, which can increase the risk of diabetes.</a:t>
            </a:r>
            <a:endParaRPr dirty="0"/>
          </a:p>
          <a:p>
            <a:pPr marL="0" lvl="0" indent="-76200" algn="l" rtl="0">
              <a:spcBef>
                <a:spcPts val="0"/>
              </a:spcBef>
              <a:spcAft>
                <a:spcPts val="0"/>
              </a:spcAft>
              <a:buClr>
                <a:schemeClr val="dk1"/>
              </a:buClr>
              <a:buSzPts val="1200"/>
              <a:buFont typeface="Arial"/>
              <a:buChar char="•"/>
            </a:pPr>
            <a:r>
              <a:rPr lang="en-US" b="1" i="0" dirty="0"/>
              <a:t>Bigorexia (muscle dysmorphia):</a:t>
            </a:r>
            <a:r>
              <a:rPr lang="en-US" i="0" dirty="0"/>
              <a:t> Often associated with </a:t>
            </a:r>
            <a:r>
              <a:rPr lang="en-US" b="1" i="0" dirty="0"/>
              <a:t>excessive exercise and steroid use</a:t>
            </a:r>
            <a:r>
              <a:rPr lang="en-US" i="0" dirty="0"/>
              <a:t>, leading to </a:t>
            </a:r>
            <a:r>
              <a:rPr lang="en-US" b="1" i="0" dirty="0"/>
              <a:t>hormonal imbalances</a:t>
            </a:r>
            <a:r>
              <a:rPr lang="en-US" i="0" dirty="0"/>
              <a:t>, including suppressed testosterone or estrogen production.</a:t>
            </a:r>
            <a:endParaRPr dirty="0"/>
          </a:p>
          <a:p>
            <a:pPr marL="0" lvl="0" indent="0" algn="l" rtl="0">
              <a:spcBef>
                <a:spcPts val="0"/>
              </a:spcBef>
              <a:spcAft>
                <a:spcPts val="0"/>
              </a:spcAft>
              <a:buNone/>
            </a:pPr>
            <a:r>
              <a:rPr lang="en-US" i="0" dirty="0"/>
              <a:t>These endocrine changes have profound effects on metabolism and overall health. </a:t>
            </a:r>
            <a:endParaRPr dirty="0"/>
          </a:p>
        </p:txBody>
      </p:sp>
      <p:sp>
        <p:nvSpPr>
          <p:cNvPr id="242" name="Google Shape;242;p15: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16</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16: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3" name="Google Shape;253;p16: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285750" marR="0" lvl="0" indent="-285750" algn="l" rtl="0">
              <a:lnSpc>
                <a:spcPct val="100000"/>
              </a:lnSpc>
              <a:spcBef>
                <a:spcPts val="0"/>
              </a:spcBef>
              <a:spcAft>
                <a:spcPts val="0"/>
              </a:spcAft>
              <a:buClr>
                <a:srgbClr val="000000"/>
              </a:buClr>
              <a:buSzPts val="1200"/>
              <a:buFont typeface="Noto Sans Symbols"/>
              <a:buChar char="▪"/>
            </a:pPr>
            <a:r>
              <a:rPr lang="en-US" sz="1200" b="0" i="0" u="none" strike="noStrike" cap="none">
                <a:solidFill>
                  <a:srgbClr val="000000"/>
                </a:solidFill>
                <a:latin typeface="Arial"/>
                <a:ea typeface="Arial"/>
                <a:cs typeface="Arial"/>
                <a:sym typeface="Arial"/>
              </a:rPr>
              <a:t>Inhibition of the hypothalamic-pituitary-gonadal (HPG) axis</a:t>
            </a:r>
            <a:endParaRPr/>
          </a:p>
          <a:p>
            <a:pPr marL="285750" marR="0" lvl="0" indent="-285750" algn="l" rtl="0">
              <a:lnSpc>
                <a:spcPct val="100000"/>
              </a:lnSpc>
              <a:spcBef>
                <a:spcPts val="1200"/>
              </a:spcBef>
              <a:spcAft>
                <a:spcPts val="0"/>
              </a:spcAft>
              <a:buClr>
                <a:srgbClr val="000000"/>
              </a:buClr>
              <a:buSzPts val="1200"/>
              <a:buFont typeface="Noto Sans Symbols"/>
              <a:buChar char="▪"/>
            </a:pPr>
            <a:r>
              <a:rPr lang="en-US" sz="1200" b="0" i="0" u="none" strike="noStrike" cap="none">
                <a:solidFill>
                  <a:srgbClr val="000000"/>
                </a:solidFill>
                <a:latin typeface="Arial"/>
                <a:ea typeface="Arial"/>
                <a:cs typeface="Arial"/>
                <a:sym typeface="Arial"/>
              </a:rPr>
              <a:t>Reduction of GnRH, LH and FSH</a:t>
            </a:r>
            <a:endParaRPr/>
          </a:p>
          <a:p>
            <a:pPr marL="285750" marR="0" lvl="0" indent="-285750" algn="l" rtl="0">
              <a:lnSpc>
                <a:spcPct val="100000"/>
              </a:lnSpc>
              <a:spcBef>
                <a:spcPts val="1200"/>
              </a:spcBef>
              <a:spcAft>
                <a:spcPts val="0"/>
              </a:spcAft>
              <a:buClr>
                <a:srgbClr val="000000"/>
              </a:buClr>
              <a:buSzPts val="1200"/>
              <a:buFont typeface="Noto Sans Symbols"/>
              <a:buChar char="▪"/>
            </a:pPr>
            <a:r>
              <a:rPr lang="en-US" sz="1200" b="0" i="0" u="none" strike="noStrike" cap="none">
                <a:solidFill>
                  <a:srgbClr val="000000"/>
                </a:solidFill>
                <a:latin typeface="Arial"/>
                <a:ea typeface="Arial"/>
                <a:cs typeface="Arial"/>
                <a:sym typeface="Arial"/>
              </a:rPr>
              <a:t>Decrease in estrogen → secondary amenorrhea</a:t>
            </a:r>
            <a:endParaRPr/>
          </a:p>
          <a:p>
            <a:pPr marL="285750" marR="0" lvl="0" indent="-285750" algn="l" rtl="0">
              <a:lnSpc>
                <a:spcPct val="100000"/>
              </a:lnSpc>
              <a:spcBef>
                <a:spcPts val="1200"/>
              </a:spcBef>
              <a:spcAft>
                <a:spcPts val="0"/>
              </a:spcAft>
              <a:buClr>
                <a:srgbClr val="000000"/>
              </a:buClr>
              <a:buSzPts val="1200"/>
              <a:buFont typeface="Noto Sans Symbols"/>
              <a:buChar char="▪"/>
            </a:pPr>
            <a:r>
              <a:rPr lang="en-US" sz="1200" b="0" i="0" u="none" strike="noStrike" cap="none">
                <a:solidFill>
                  <a:srgbClr val="000000"/>
                </a:solidFill>
                <a:latin typeface="Arial"/>
                <a:ea typeface="Arial"/>
                <a:cs typeface="Arial"/>
                <a:sym typeface="Arial"/>
              </a:rPr>
              <a:t>Early indicator of metabolic stress and bone risk</a:t>
            </a:r>
            <a:endParaRPr/>
          </a:p>
          <a:p>
            <a:pPr marL="285750" marR="0" lvl="0" indent="-209550" algn="l" rtl="0">
              <a:lnSpc>
                <a:spcPct val="100000"/>
              </a:lnSpc>
              <a:spcBef>
                <a:spcPts val="1200"/>
              </a:spcBef>
              <a:spcAft>
                <a:spcPts val="0"/>
              </a:spcAft>
              <a:buClr>
                <a:schemeClr val="dk1"/>
              </a:buClr>
              <a:buSzPts val="1200"/>
              <a:buFont typeface="Noto Sans Symbols"/>
              <a:buNone/>
            </a:pPr>
            <a:endParaRPr sz="1200" b="0" i="0" u="none" strike="noStrike" cap="none">
              <a:solidFill>
                <a:srgbClr val="000000"/>
              </a:solidFill>
              <a:latin typeface="Arial"/>
              <a:ea typeface="Arial"/>
              <a:cs typeface="Arial"/>
              <a:sym typeface="Arial"/>
            </a:endParaRPr>
          </a:p>
          <a:p>
            <a:pPr marL="0" marR="0" lvl="0" indent="0" algn="l" rtl="0">
              <a:lnSpc>
                <a:spcPct val="100000"/>
              </a:lnSpc>
              <a:spcBef>
                <a:spcPts val="1200"/>
              </a:spcBef>
              <a:spcAft>
                <a:spcPts val="0"/>
              </a:spcAft>
              <a:buClr>
                <a:srgbClr val="000000"/>
              </a:buClr>
              <a:buSzPts val="1200"/>
              <a:buFont typeface="Noto Sans Symbols"/>
              <a:buNone/>
            </a:pPr>
            <a:r>
              <a:rPr lang="en-US" sz="1200" b="0" i="0" u="none" strike="noStrike" cap="none">
                <a:solidFill>
                  <a:srgbClr val="000000"/>
                </a:solidFill>
                <a:latin typeface="Arial"/>
                <a:ea typeface="Arial"/>
                <a:cs typeface="Arial"/>
                <a:sym typeface="Arial"/>
              </a:rPr>
              <a:t>One of the first endocrine consequences of malnutrition is the suppression of the hypothalamic-pituitary-gonadal axis, which regulates reproductive function.</a:t>
            </a:r>
            <a:endParaRPr/>
          </a:p>
          <a:p>
            <a:pPr marL="0" marR="0" lvl="0" indent="0" algn="l" rtl="0">
              <a:lnSpc>
                <a:spcPct val="100000"/>
              </a:lnSpc>
              <a:spcBef>
                <a:spcPts val="1200"/>
              </a:spcBef>
              <a:spcAft>
                <a:spcPts val="0"/>
              </a:spcAft>
              <a:buClr>
                <a:srgbClr val="000000"/>
              </a:buClr>
              <a:buSzPts val="1200"/>
              <a:buFont typeface="Noto Sans Symbols"/>
              <a:buNone/>
            </a:pPr>
            <a:r>
              <a:rPr lang="en-US" sz="1200" b="0" i="0" u="none" strike="noStrike" cap="none">
                <a:solidFill>
                  <a:srgbClr val="000000"/>
                </a:solidFill>
                <a:latin typeface="Arial"/>
                <a:ea typeface="Arial"/>
                <a:cs typeface="Arial"/>
                <a:sym typeface="Arial"/>
              </a:rPr>
              <a:t>In conditions of energetic stress, the body interprets the deficiency as a condition that is not favorable to pregnancy: the hypothalamus reduces the secretion of GnRH, with a consequent drop in LH and FSH.</a:t>
            </a:r>
            <a:endParaRPr/>
          </a:p>
          <a:p>
            <a:pPr marL="0" marR="0" lvl="0" indent="0" algn="l" rtl="0">
              <a:lnSpc>
                <a:spcPct val="100000"/>
              </a:lnSpc>
              <a:spcBef>
                <a:spcPts val="1200"/>
              </a:spcBef>
              <a:spcAft>
                <a:spcPts val="0"/>
              </a:spcAft>
              <a:buClr>
                <a:srgbClr val="000000"/>
              </a:buClr>
              <a:buSzPts val="1200"/>
              <a:buFont typeface="Noto Sans Symbols"/>
              <a:buNone/>
            </a:pPr>
            <a:r>
              <a:rPr lang="en-US" sz="1200" b="0" i="0" u="none" strike="noStrike" cap="none">
                <a:solidFill>
                  <a:srgbClr val="000000"/>
                </a:solidFill>
                <a:latin typeface="Arial"/>
                <a:ea typeface="Arial"/>
                <a:cs typeface="Arial"/>
                <a:sym typeface="Arial"/>
              </a:rPr>
              <a:t>This leads to a decrease in estrogen and, in women, to the disappearance of the menstrual cycle: this is called hypothalamic amenorrhea.</a:t>
            </a:r>
            <a:endParaRPr/>
          </a:p>
          <a:p>
            <a:pPr marL="0" marR="0" lvl="0" indent="0" algn="l" rtl="0">
              <a:lnSpc>
                <a:spcPct val="100000"/>
              </a:lnSpc>
              <a:spcBef>
                <a:spcPts val="1200"/>
              </a:spcBef>
              <a:spcAft>
                <a:spcPts val="0"/>
              </a:spcAft>
              <a:buClr>
                <a:srgbClr val="000000"/>
              </a:buClr>
              <a:buSzPts val="1200"/>
              <a:buFont typeface="Noto Sans Symbols"/>
              <a:buNone/>
            </a:pPr>
            <a:r>
              <a:rPr lang="en-US" sz="1200" b="0" i="0" u="none" strike="noStrike" cap="none">
                <a:solidFill>
                  <a:srgbClr val="000000"/>
                </a:solidFill>
                <a:latin typeface="Arial"/>
                <a:ea typeface="Arial"/>
                <a:cs typeface="Arial"/>
                <a:sym typeface="Arial"/>
              </a:rPr>
              <a:t>It is an early and important signal, also because estrogen deficiency has a negative impact on bone health.</a:t>
            </a:r>
            <a:endParaRPr/>
          </a:p>
          <a:p>
            <a:pPr marL="0" marR="0" lvl="0" indent="0" algn="l" rtl="0">
              <a:lnSpc>
                <a:spcPct val="100000"/>
              </a:lnSpc>
              <a:spcBef>
                <a:spcPts val="1200"/>
              </a:spcBef>
              <a:spcAft>
                <a:spcPts val="0"/>
              </a:spcAft>
              <a:buClr>
                <a:srgbClr val="000000"/>
              </a:buClr>
              <a:buSzPts val="1200"/>
              <a:buFont typeface="Noto Sans Symbols"/>
              <a:buNone/>
            </a:pPr>
            <a:r>
              <a:rPr lang="en-US" sz="1200" b="0" i="0" u="none" strike="noStrike" cap="none">
                <a:solidFill>
                  <a:srgbClr val="000000"/>
                </a:solidFill>
                <a:latin typeface="Arial"/>
                <a:ea typeface="Arial"/>
                <a:cs typeface="Arial"/>
                <a:sym typeface="Arial"/>
              </a:rPr>
              <a:t>In adolescents and young women, amenorrhea should never be underestimated: it can be one of the first warning signs of an early-stage eating disorder</a:t>
            </a:r>
            <a:endParaRPr/>
          </a:p>
        </p:txBody>
      </p:sp>
      <p:sp>
        <p:nvSpPr>
          <p:cNvPr id="254" name="Google Shape;254;p16: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17</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17: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6" name="Google Shape;266;p17: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the body enters a state of energy restriction, as happens in many eating disorders, it begins to consume itself. Muscle, while essential for strength and metabolic health, becomes a source of energy.</a:t>
            </a:r>
            <a:endParaRPr dirty="0"/>
          </a:p>
          <a:p>
            <a:pPr marL="0" lvl="0" indent="0" algn="l" rtl="0">
              <a:spcBef>
                <a:spcPts val="0"/>
              </a:spcBef>
              <a:spcAft>
                <a:spcPts val="0"/>
              </a:spcAft>
              <a:buNone/>
            </a:pPr>
            <a:r>
              <a:rPr lang="en-US" dirty="0"/>
              <a:t>This leads to a loss of lean mass and a reduction in physical performance.</a:t>
            </a:r>
            <a:endParaRPr dirty="0"/>
          </a:p>
          <a:p>
            <a:pPr marL="0" lvl="0" indent="0" algn="l" rtl="0">
              <a:spcBef>
                <a:spcPts val="0"/>
              </a:spcBef>
              <a:spcAft>
                <a:spcPts val="0"/>
              </a:spcAft>
              <a:buNone/>
            </a:pPr>
            <a:r>
              <a:rPr lang="en-US" dirty="0"/>
              <a:t>The paradox is that even those who appear 'fit' can hide deep catabolism. A toned body is not always a healthy body.</a:t>
            </a:r>
            <a:endParaRPr dirty="0"/>
          </a:p>
          <a:p>
            <a:pPr marL="0" lvl="0" indent="0" algn="l" rtl="0">
              <a:spcBef>
                <a:spcPts val="0"/>
              </a:spcBef>
              <a:spcAft>
                <a:spcPts val="0"/>
              </a:spcAft>
              <a:buNone/>
            </a:pPr>
            <a:r>
              <a:rPr lang="en-US" dirty="0"/>
              <a:t>For a trainer, it is essential to look beyond the external appearance and question the real physiological condition of the athlete.</a:t>
            </a:r>
            <a:endParaRPr dirty="0"/>
          </a:p>
        </p:txBody>
      </p:sp>
      <p:sp>
        <p:nvSpPr>
          <p:cNvPr id="267" name="Google Shape;267;p17: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18</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18: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p18: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One of the most serious and subtle effects of energy restriction in eating disorders is the compromise of bone health.</a:t>
            </a:r>
            <a:endParaRPr dirty="0"/>
          </a:p>
          <a:p>
            <a:pPr marL="0" lvl="0" indent="0" algn="l" rtl="0">
              <a:spcBef>
                <a:spcPts val="0"/>
              </a:spcBef>
              <a:spcAft>
                <a:spcPts val="0"/>
              </a:spcAft>
              <a:buNone/>
            </a:pPr>
            <a:r>
              <a:rPr lang="en-US" dirty="0"/>
              <a:t>When the body is in deficit, it reduces the production of sexual hormones such as estrogen, which are essential for maintaining bone density.</a:t>
            </a:r>
            <a:endParaRPr dirty="0"/>
          </a:p>
          <a:p>
            <a:pPr marL="0" lvl="0" indent="0" algn="l" rtl="0">
              <a:spcBef>
                <a:spcPts val="0"/>
              </a:spcBef>
              <a:spcAft>
                <a:spcPts val="0"/>
              </a:spcAft>
              <a:buNone/>
            </a:pPr>
            <a:r>
              <a:rPr lang="en-US" dirty="0"/>
              <a:t>In addition, with a slowed-down intestine and a poor diet, calcium absorption also decreases.</a:t>
            </a:r>
            <a:endParaRPr dirty="0"/>
          </a:p>
          <a:p>
            <a:pPr marL="0" lvl="0" indent="0" algn="l" rtl="0">
              <a:spcBef>
                <a:spcPts val="0"/>
              </a:spcBef>
              <a:spcAft>
                <a:spcPts val="0"/>
              </a:spcAft>
              <a:buNone/>
            </a:pPr>
            <a:r>
              <a:rPr lang="en-US" dirty="0"/>
              <a:t>The result? Even very young girls can develop osteopenia or even osteoporosis, with a real risk of stress fractures.</a:t>
            </a:r>
            <a:endParaRPr dirty="0"/>
          </a:p>
          <a:p>
            <a:pPr marL="0" lvl="0" indent="0" algn="l" rtl="0">
              <a:spcBef>
                <a:spcPts val="0"/>
              </a:spcBef>
              <a:spcAft>
                <a:spcPts val="0"/>
              </a:spcAft>
              <a:buNone/>
            </a:pPr>
            <a:r>
              <a:rPr lang="en-US" dirty="0"/>
              <a:t>For those who train, this is an alarm bell that should not be ignored</a:t>
            </a:r>
            <a:endParaRPr dirty="0"/>
          </a:p>
        </p:txBody>
      </p:sp>
      <p:sp>
        <p:nvSpPr>
          <p:cNvPr id="280" name="Google Shape;280;p18: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19</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a:extLst>
            <a:ext uri="{FF2B5EF4-FFF2-40B4-BE49-F238E27FC236}">
              <a16:creationId xmlns:a16="http://schemas.microsoft.com/office/drawing/2014/main" id="{C473B806-20E7-8D08-CEB4-813F3BE2614B}"/>
            </a:ext>
          </a:extLst>
        </p:cNvPr>
        <p:cNvGrpSpPr/>
        <p:nvPr/>
      </p:nvGrpSpPr>
      <p:grpSpPr>
        <a:xfrm>
          <a:off x="0" y="0"/>
          <a:ext cx="0" cy="0"/>
          <a:chOff x="0" y="0"/>
          <a:chExt cx="0" cy="0"/>
        </a:xfrm>
      </p:grpSpPr>
      <p:sp>
        <p:nvSpPr>
          <p:cNvPr id="57" name="Google Shape;57;p3:notes">
            <a:extLst>
              <a:ext uri="{FF2B5EF4-FFF2-40B4-BE49-F238E27FC236}">
                <a16:creationId xmlns:a16="http://schemas.microsoft.com/office/drawing/2014/main" id="{825BD225-7CDF-7DFA-AE7C-DD1DD1E6439A}"/>
              </a:ext>
            </a:extLst>
          </p:cNvPr>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 name="Google Shape;58;p3:notes">
            <a:extLst>
              <a:ext uri="{FF2B5EF4-FFF2-40B4-BE49-F238E27FC236}">
                <a16:creationId xmlns:a16="http://schemas.microsoft.com/office/drawing/2014/main" id="{70F3E40D-D2BF-62B3-285B-21CE85D4DFC1}"/>
              </a:ext>
            </a:extLst>
          </p:cNvPr>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9" name="Google Shape;59;p3:notes">
            <a:extLst>
              <a:ext uri="{FF2B5EF4-FFF2-40B4-BE49-F238E27FC236}">
                <a16:creationId xmlns:a16="http://schemas.microsoft.com/office/drawing/2014/main" id="{7EE965ED-B763-4865-512C-992FDCC1986E}"/>
              </a:ext>
            </a:extLst>
          </p:cNvPr>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7497135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19: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3" name="Google Shape;293;p19: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The heart, like any muscle, is affected by malnutrition. In case of caloric restriction, it slows the heart rate — an energy-saving mechanism that leads to bradycardia and hypotension.</a:t>
            </a:r>
            <a:endParaRPr/>
          </a:p>
          <a:p>
            <a:pPr marL="0" lvl="0" indent="0" algn="l" rtl="0">
              <a:spcBef>
                <a:spcPts val="0"/>
              </a:spcBef>
              <a:spcAft>
                <a:spcPts val="0"/>
              </a:spcAft>
              <a:buNone/>
            </a:pPr>
            <a:r>
              <a:rPr lang="en-US"/>
              <a:t>In the most severe cases, the heart loses muscle mass and becomes less efficient.</a:t>
            </a:r>
            <a:endParaRPr/>
          </a:p>
          <a:p>
            <a:pPr marL="0" lvl="0" indent="0" algn="l" rtl="0">
              <a:spcBef>
                <a:spcPts val="0"/>
              </a:spcBef>
              <a:spcAft>
                <a:spcPts val="0"/>
              </a:spcAft>
              <a:buNone/>
            </a:pPr>
            <a:r>
              <a:rPr lang="en-US"/>
              <a:t>In addition, electrolyte depletion can alter the electrical conduction of the heart: QT prolongation is a dangerous sign, because it can lead to serious arrhythmias or even sudden death.</a:t>
            </a:r>
            <a:endParaRPr/>
          </a:p>
          <a:p>
            <a:pPr marL="0" lvl="0" indent="0" algn="l" rtl="0">
              <a:spcBef>
                <a:spcPts val="0"/>
              </a:spcBef>
              <a:spcAft>
                <a:spcPts val="0"/>
              </a:spcAft>
              <a:buNone/>
            </a:pPr>
            <a:r>
              <a:rPr lang="en-US"/>
              <a:t>For this reason, in the presence of ED, even small efforts can be risky: fainting and collapse are not uncommon</a:t>
            </a:r>
            <a:endParaRPr/>
          </a:p>
        </p:txBody>
      </p:sp>
      <p:sp>
        <p:nvSpPr>
          <p:cNvPr id="294" name="Google Shape;294;p19: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20</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20: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 name="Google Shape;307;p20: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The gastrointestinal tract is one of the systems most affected in eating disorders.</a:t>
            </a:r>
            <a:endParaRPr/>
          </a:p>
          <a:p>
            <a:pPr marL="0" lvl="0" indent="0" algn="l" rtl="0">
              <a:spcBef>
                <a:spcPts val="0"/>
              </a:spcBef>
              <a:spcAft>
                <a:spcPts val="0"/>
              </a:spcAft>
              <a:buNone/>
            </a:pPr>
            <a:r>
              <a:rPr lang="en-US"/>
              <a:t>Gastroparesis, or slow gastric emptying, is very common: the person feels full after a few bites, with nausea and persistent bloating.</a:t>
            </a:r>
            <a:endParaRPr/>
          </a:p>
          <a:p>
            <a:pPr marL="0" lvl="0" indent="0" algn="l" rtl="0">
              <a:spcBef>
                <a:spcPts val="0"/>
              </a:spcBef>
              <a:spcAft>
                <a:spcPts val="0"/>
              </a:spcAft>
              <a:buNone/>
            </a:pPr>
            <a:r>
              <a:rPr lang="en-US"/>
              <a:t>Intestinal motility also slows dramatically, causing chronic constipation that can worsen abdominal discomfort.</a:t>
            </a:r>
            <a:endParaRPr/>
          </a:p>
          <a:p>
            <a:pPr marL="0" lvl="0" indent="0" algn="l" rtl="0">
              <a:spcBef>
                <a:spcPts val="0"/>
              </a:spcBef>
              <a:spcAft>
                <a:spcPts val="0"/>
              </a:spcAft>
              <a:buNone/>
            </a:pPr>
            <a:r>
              <a:rPr lang="en-US"/>
              <a:t>In those who resort to self-induced vomiting, esophagitis, inflammation of the gastric mucosa, and dangerous electrolyte imbalances, such as hypokalemia, may appear.</a:t>
            </a:r>
            <a:endParaRPr/>
          </a:p>
          <a:p>
            <a:pPr marL="0" lvl="0" indent="0" algn="l" rtl="0">
              <a:spcBef>
                <a:spcPts val="0"/>
              </a:spcBef>
              <a:spcAft>
                <a:spcPts val="0"/>
              </a:spcAft>
              <a:buNone/>
            </a:pPr>
            <a:r>
              <a:rPr lang="en-US"/>
              <a:t>Chronic use of laxatives also leads to intestinal damage and loss of the normal evacuation reflex.</a:t>
            </a:r>
            <a:endParaRPr/>
          </a:p>
          <a:p>
            <a:pPr marL="0" lvl="0" indent="0" algn="l" rtl="0">
              <a:spcBef>
                <a:spcPts val="0"/>
              </a:spcBef>
              <a:spcAft>
                <a:spcPts val="0"/>
              </a:spcAft>
              <a:buNone/>
            </a:pPr>
            <a:r>
              <a:rPr lang="en-US"/>
              <a:t>These symptoms are not just secondary: they often fuel a vicious cycle of bodily discomfort and further restriction</a:t>
            </a:r>
            <a:endParaRPr/>
          </a:p>
        </p:txBody>
      </p:sp>
      <p:sp>
        <p:nvSpPr>
          <p:cNvPr id="308" name="Google Shape;308;p20: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21</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21: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0" name="Google Shape;320;p21: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The immune system also undergoes profound alterations in eating disorders.</a:t>
            </a:r>
            <a:endParaRPr dirty="0"/>
          </a:p>
          <a:p>
            <a:pPr marL="0" lvl="0" indent="0" algn="l" rtl="0">
              <a:spcBef>
                <a:spcPts val="0"/>
              </a:spcBef>
              <a:spcAft>
                <a:spcPts val="0"/>
              </a:spcAft>
              <a:buNone/>
            </a:pPr>
            <a:r>
              <a:rPr lang="en-US" dirty="0"/>
              <a:t>In conditions of anorexia, severe malnutrition causes a collapse of the immune defenses, making the body more vulnerable to recurrent infections, even trivial ones.</a:t>
            </a:r>
            <a:endParaRPr dirty="0"/>
          </a:p>
          <a:p>
            <a:pPr marL="0" lvl="0" indent="0" algn="l" rtl="0">
              <a:spcBef>
                <a:spcPts val="0"/>
              </a:spcBef>
              <a:spcAft>
                <a:spcPts val="0"/>
              </a:spcAft>
              <a:buNone/>
            </a:pPr>
            <a:r>
              <a:rPr lang="en-US" dirty="0"/>
              <a:t>In disorders such as bulimia or binge eating disorder, on the contrary, a state of chronic inflammation is observed: the fat cells release proinflammatory cytokines and oxidative stress processes are activated.</a:t>
            </a:r>
            <a:endParaRPr dirty="0"/>
          </a:p>
          <a:p>
            <a:pPr marL="0" lvl="0" indent="0" algn="l" rtl="0">
              <a:spcBef>
                <a:spcPts val="0"/>
              </a:spcBef>
              <a:spcAft>
                <a:spcPts val="0"/>
              </a:spcAft>
              <a:buNone/>
            </a:pPr>
            <a:r>
              <a:rPr lang="en-US" dirty="0"/>
              <a:t>The intestinal microbiota, which plays a key role in regulating immunity and metabolism, also undergoes significant alterations.</a:t>
            </a:r>
            <a:endParaRPr dirty="0"/>
          </a:p>
          <a:p>
            <a:pPr marL="0" lvl="0" indent="0" algn="l" rtl="0">
              <a:spcBef>
                <a:spcPts val="0"/>
              </a:spcBef>
              <a:spcAft>
                <a:spcPts val="0"/>
              </a:spcAft>
              <a:buNone/>
            </a:pPr>
            <a:r>
              <a:rPr lang="en-US" dirty="0"/>
              <a:t>The result? The body recovers more slowly, is less resistant to effort and more exposed to chronic problems.</a:t>
            </a:r>
            <a:endParaRPr dirty="0"/>
          </a:p>
          <a:p>
            <a:pPr marL="0" lvl="0" indent="0" algn="l" rtl="0">
              <a:spcBef>
                <a:spcPts val="0"/>
              </a:spcBef>
              <a:spcAft>
                <a:spcPts val="0"/>
              </a:spcAft>
              <a:buNone/>
            </a:pPr>
            <a:r>
              <a:rPr lang="en-US" dirty="0"/>
              <a:t>It is important to know that an altered immune system is a systemic signal of suffering: ignoring it can lead to serious consequences.</a:t>
            </a:r>
            <a:endParaRPr dirty="0"/>
          </a:p>
        </p:txBody>
      </p:sp>
      <p:sp>
        <p:nvSpPr>
          <p:cNvPr id="321" name="Google Shape;321;p21: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22</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22: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p22: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In eating disorders, suffering is not only physical: the brain is also deeply involved.</a:t>
            </a:r>
            <a:endParaRPr dirty="0"/>
          </a:p>
          <a:p>
            <a:pPr marL="0" lvl="0" indent="0" algn="l" rtl="0">
              <a:spcBef>
                <a:spcPts val="0"/>
              </a:spcBef>
              <a:spcAft>
                <a:spcPts val="0"/>
              </a:spcAft>
              <a:buNone/>
            </a:pPr>
            <a:r>
              <a:rPr lang="en-US" dirty="0"/>
              <a:t>In patients with anorexia nervosa, a reduction in brain volume is observed, particularly in the cerebral cortex and gray matter. This is a direct effect of the lack of essential nutrients for neuronal metabolism.</a:t>
            </a:r>
            <a:endParaRPr dirty="0"/>
          </a:p>
          <a:p>
            <a:pPr marL="0" lvl="0" indent="0" algn="l" rtl="0">
              <a:spcBef>
                <a:spcPts val="0"/>
              </a:spcBef>
              <a:spcAft>
                <a:spcPts val="0"/>
              </a:spcAft>
              <a:buNone/>
            </a:pPr>
            <a:r>
              <a:rPr lang="en-US" dirty="0"/>
              <a:t>Furthermore, neuroimaging studies show alterations in the connectivity between areas involved in emotional control, behavior regulation, and the reward system.</a:t>
            </a:r>
            <a:endParaRPr dirty="0"/>
          </a:p>
          <a:p>
            <a:pPr marL="0" lvl="0" indent="0" algn="l" rtl="0">
              <a:spcBef>
                <a:spcPts val="0"/>
              </a:spcBef>
              <a:spcAft>
                <a:spcPts val="0"/>
              </a:spcAft>
              <a:buNone/>
            </a:pPr>
            <a:r>
              <a:rPr lang="en-US" dirty="0"/>
              <a:t>These changes translate into visible cognitive deficits: difficulty paying attention, mental rigidity, memory problems.</a:t>
            </a:r>
            <a:endParaRPr dirty="0"/>
          </a:p>
          <a:p>
            <a:pPr marL="0" lvl="0" indent="0" algn="l" rtl="0">
              <a:spcBef>
                <a:spcPts val="0"/>
              </a:spcBef>
              <a:spcAft>
                <a:spcPts val="0"/>
              </a:spcAft>
              <a:buNone/>
            </a:pPr>
            <a:r>
              <a:rPr lang="en-US" dirty="0"/>
              <a:t>The good news is that many of these alterations are partially reversible with nutritional recovery and therapy.</a:t>
            </a:r>
            <a:endParaRPr dirty="0"/>
          </a:p>
          <a:p>
            <a:pPr marL="0" lvl="0" indent="0" algn="l" rtl="0">
              <a:spcBef>
                <a:spcPts val="0"/>
              </a:spcBef>
              <a:spcAft>
                <a:spcPts val="0"/>
              </a:spcAft>
              <a:buNone/>
            </a:pPr>
            <a:r>
              <a:rPr lang="en-US" dirty="0"/>
              <a:t>Neuroplasticity also needs energy: this is an important concept to understand that ‘nourishing the brain’ is essential to truly healing</a:t>
            </a:r>
            <a:endParaRPr dirty="0"/>
          </a:p>
        </p:txBody>
      </p:sp>
      <p:sp>
        <p:nvSpPr>
          <p:cNvPr id="334" name="Google Shape;334;p22: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23</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3: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p23: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Sleep is also profoundly altered in eating disorders, and not only for psychological reasons.</a:t>
            </a:r>
            <a:endParaRPr dirty="0"/>
          </a:p>
          <a:p>
            <a:pPr marL="0" lvl="0" indent="0" algn="l" rtl="0">
              <a:spcBef>
                <a:spcPts val="0"/>
              </a:spcBef>
              <a:spcAft>
                <a:spcPts val="0"/>
              </a:spcAft>
              <a:buNone/>
            </a:pPr>
            <a:r>
              <a:rPr lang="en-US" dirty="0"/>
              <a:t>People on calorie restriction often sleep little and badly. The body, deprived of energy, enters a state of metabolic hypervigilance: it is as if it were ‘on alert’, looking for food, and struggles to enter a phase of deep sleep.</a:t>
            </a:r>
            <a:endParaRPr dirty="0"/>
          </a:p>
          <a:p>
            <a:pPr marL="0" lvl="0" indent="0" algn="l" rtl="0">
              <a:spcBef>
                <a:spcPts val="0"/>
              </a:spcBef>
              <a:spcAft>
                <a:spcPts val="0"/>
              </a:spcAft>
              <a:buNone/>
            </a:pPr>
            <a:r>
              <a:rPr lang="en-US" dirty="0"/>
              <a:t>Furthermore, the neuroendocrine imbalance, especially at the level of the hypothalamic-pituitary-adrenal axis, generates an increase in cortisol, the stress hormone, which hinders falling asleep.</a:t>
            </a:r>
            <a:endParaRPr dirty="0"/>
          </a:p>
          <a:p>
            <a:pPr marL="0" lvl="0" indent="0" algn="l" rtl="0">
              <a:spcBef>
                <a:spcPts val="0"/>
              </a:spcBef>
              <a:spcAft>
                <a:spcPts val="0"/>
              </a:spcAft>
              <a:buNone/>
            </a:pPr>
            <a:r>
              <a:rPr lang="en-US" dirty="0"/>
              <a:t>In cases of bulimia and binge eating, glycemic swings and nocturnal digestion can further disturb rest.</a:t>
            </a:r>
            <a:endParaRPr dirty="0"/>
          </a:p>
          <a:p>
            <a:pPr marL="0" lvl="0" indent="0" algn="l" rtl="0">
              <a:spcBef>
                <a:spcPts val="0"/>
              </a:spcBef>
              <a:spcAft>
                <a:spcPts val="0"/>
              </a:spcAft>
              <a:buNone/>
            </a:pPr>
            <a:r>
              <a:rPr lang="en-US" dirty="0"/>
              <a:t>For a trainer, observing chronic fatigue, difficulty concentrating or poor post-workout recovery can be a sign that sleep – and therefore the body – is not functioning properly.</a:t>
            </a:r>
            <a:endParaRPr dirty="0"/>
          </a:p>
        </p:txBody>
      </p:sp>
      <p:sp>
        <p:nvSpPr>
          <p:cNvPr id="347" name="Google Shape;347;p23: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24</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24: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9" name="Google Shape;359;p24: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Bigorexia, or muscle dysmorphia, is a disorder that is still little known. Unlike anorexia, here the obsession is with muscle mass and body definition.</a:t>
            </a:r>
            <a:endParaRPr dirty="0"/>
          </a:p>
          <a:p>
            <a:pPr marL="0" lvl="0" indent="0" algn="l" rtl="0">
              <a:spcBef>
                <a:spcPts val="0"/>
              </a:spcBef>
              <a:spcAft>
                <a:spcPts val="0"/>
              </a:spcAft>
              <a:buNone/>
            </a:pPr>
            <a:r>
              <a:rPr lang="en-US" dirty="0"/>
              <a:t>Those who suffer from it subject themselves to extreme training regimes, combined with rigidly controlled diets, often lacking in calories, micronutrients and essential fats.</a:t>
            </a:r>
            <a:endParaRPr dirty="0"/>
          </a:p>
          <a:p>
            <a:pPr marL="0" lvl="0" indent="0" algn="l" rtl="0">
              <a:spcBef>
                <a:spcPts val="0"/>
              </a:spcBef>
              <a:spcAft>
                <a:spcPts val="0"/>
              </a:spcAft>
              <a:buNone/>
            </a:pPr>
            <a:r>
              <a:rPr lang="en-US" dirty="0"/>
              <a:t>Appearances can be deceiving: we see athletic, sculpted bodies... but inside there may be bradycardia, hypogonadism, osteopenia, typical signs of chronic energy deficit.</a:t>
            </a:r>
            <a:endParaRPr dirty="0"/>
          </a:p>
          <a:p>
            <a:pPr marL="0" lvl="0" indent="0" algn="l" rtl="0">
              <a:spcBef>
                <a:spcPts val="0"/>
              </a:spcBef>
              <a:spcAft>
                <a:spcPts val="0"/>
              </a:spcAft>
              <a:buNone/>
            </a:pPr>
            <a:r>
              <a:rPr lang="en-US" dirty="0"/>
              <a:t>In the gym, a hyper-motivated boy or girl may hide an eating disorder disguised as 'dedication'.</a:t>
            </a:r>
            <a:endParaRPr dirty="0"/>
          </a:p>
          <a:p>
            <a:pPr marL="0" lvl="0" indent="0" algn="l" rtl="0">
              <a:spcBef>
                <a:spcPts val="0"/>
              </a:spcBef>
              <a:spcAft>
                <a:spcPts val="0"/>
              </a:spcAft>
              <a:buNone/>
            </a:pPr>
            <a:r>
              <a:rPr lang="en-US" dirty="0"/>
              <a:t>It is a dangerous paradox: the external image hides an organism in crisis.</a:t>
            </a:r>
            <a:endParaRPr dirty="0"/>
          </a:p>
        </p:txBody>
      </p:sp>
      <p:sp>
        <p:nvSpPr>
          <p:cNvPr id="360" name="Google Shape;360;p24: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25</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25: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2" name="Google Shape;372;p25: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The concept of Red-S was born to overcome the ‘female athlete triad’ (amenorrhea, osteoporosis, eating disorder) and recognize that the relative energy deficit affects athletes of all genders.</a:t>
            </a:r>
            <a:endParaRPr dirty="0"/>
          </a:p>
          <a:p>
            <a:pPr marL="0" lvl="0" indent="0" algn="l" rtl="0">
              <a:spcBef>
                <a:spcPts val="0"/>
              </a:spcBef>
              <a:spcAft>
                <a:spcPts val="0"/>
              </a:spcAft>
              <a:buNone/>
            </a:pPr>
            <a:r>
              <a:rPr lang="en-US" dirty="0"/>
              <a:t>It occurs when the caloric intake does not cover the energy expenditure, even if the athlete has not visibly lost weight.</a:t>
            </a:r>
            <a:endParaRPr dirty="0"/>
          </a:p>
          <a:p>
            <a:pPr marL="0" lvl="0" indent="0" algn="l" rtl="0">
              <a:spcBef>
                <a:spcPts val="0"/>
              </a:spcBef>
              <a:spcAft>
                <a:spcPts val="0"/>
              </a:spcAft>
              <a:buNone/>
            </a:pPr>
            <a:r>
              <a:rPr lang="en-US" dirty="0"/>
              <a:t>The consequences affect all systems:</a:t>
            </a:r>
            <a:endParaRPr dirty="0"/>
          </a:p>
          <a:p>
            <a:pPr marL="0" lvl="0" indent="0" algn="l" rtl="0">
              <a:spcBef>
                <a:spcPts val="0"/>
              </a:spcBef>
              <a:spcAft>
                <a:spcPts val="0"/>
              </a:spcAft>
              <a:buNone/>
            </a:pPr>
            <a:r>
              <a:rPr lang="en-US" dirty="0"/>
              <a:t>Hormones: drop in testosterone, estrogen, thyroid alterations</a:t>
            </a:r>
            <a:endParaRPr dirty="0"/>
          </a:p>
          <a:p>
            <a:pPr marL="0" lvl="0" indent="0" algn="l" rtl="0">
              <a:spcBef>
                <a:spcPts val="0"/>
              </a:spcBef>
              <a:spcAft>
                <a:spcPts val="0"/>
              </a:spcAft>
              <a:buNone/>
            </a:pPr>
            <a:r>
              <a:rPr lang="en-US" dirty="0"/>
              <a:t>Bones: fragility, stress fractures</a:t>
            </a:r>
            <a:endParaRPr dirty="0"/>
          </a:p>
          <a:p>
            <a:pPr marL="0" lvl="0" indent="0" algn="l" rtl="0">
              <a:spcBef>
                <a:spcPts val="0"/>
              </a:spcBef>
              <a:spcAft>
                <a:spcPts val="0"/>
              </a:spcAft>
              <a:buNone/>
            </a:pPr>
            <a:r>
              <a:rPr lang="en-US" dirty="0"/>
              <a:t>Immunity: greater susceptibility to infections</a:t>
            </a:r>
            <a:endParaRPr dirty="0"/>
          </a:p>
          <a:p>
            <a:pPr marL="0" lvl="0" indent="0" algn="l" rtl="0">
              <a:spcBef>
                <a:spcPts val="0"/>
              </a:spcBef>
              <a:spcAft>
                <a:spcPts val="0"/>
              </a:spcAft>
              <a:buNone/>
            </a:pPr>
            <a:r>
              <a:rPr lang="en-US" dirty="0"/>
              <a:t>Heart: bradycardia, arrhythmias</a:t>
            </a:r>
            <a:endParaRPr dirty="0"/>
          </a:p>
          <a:p>
            <a:pPr marL="0" lvl="0" indent="0" algn="l" rtl="0">
              <a:spcBef>
                <a:spcPts val="0"/>
              </a:spcBef>
              <a:spcAft>
                <a:spcPts val="0"/>
              </a:spcAft>
              <a:buNone/>
            </a:pPr>
            <a:r>
              <a:rPr lang="en-US" dirty="0"/>
              <a:t>Brain: depressed mood, reduced concentration</a:t>
            </a:r>
            <a:endParaRPr dirty="0"/>
          </a:p>
          <a:p>
            <a:pPr marL="0" lvl="0" indent="0" algn="l" rtl="0">
              <a:spcBef>
                <a:spcPts val="0"/>
              </a:spcBef>
              <a:spcAft>
                <a:spcPts val="0"/>
              </a:spcAft>
              <a:buNone/>
            </a:pPr>
            <a:r>
              <a:rPr lang="en-US" dirty="0"/>
              <a:t>Performance: drop in strength, resistance, increased risk of injury</a:t>
            </a:r>
            <a:endParaRPr dirty="0"/>
          </a:p>
          <a:p>
            <a:pPr marL="0" lvl="0" indent="0" algn="l" rtl="0">
              <a:spcBef>
                <a:spcPts val="0"/>
              </a:spcBef>
              <a:spcAft>
                <a:spcPts val="0"/>
              </a:spcAft>
              <a:buNone/>
            </a:pPr>
            <a:r>
              <a:rPr lang="en-US" dirty="0"/>
              <a:t>For a personal trainer, it is essential to recognize the signs of Red-S: it is the syndrome of the body that wears out in silence, even if it seems ‘trained’.</a:t>
            </a:r>
            <a:endParaRPr dirty="0"/>
          </a:p>
          <a:p>
            <a:pPr marL="0" lvl="0" indent="0" algn="l" rtl="0">
              <a:spcBef>
                <a:spcPts val="0"/>
              </a:spcBef>
              <a:spcAft>
                <a:spcPts val="0"/>
              </a:spcAft>
              <a:buNone/>
            </a:pPr>
            <a:endParaRPr dirty="0"/>
          </a:p>
          <a:p>
            <a:pPr marL="285750" marR="0" lvl="0" indent="-285750" algn="l" rtl="0">
              <a:lnSpc>
                <a:spcPct val="100000"/>
              </a:lnSpc>
              <a:spcBef>
                <a:spcPts val="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Chronic energy deficit compared to needs</a:t>
            </a:r>
            <a:endParaRPr dirty="0"/>
          </a:p>
          <a:p>
            <a:pPr marL="285750" marR="0" lvl="0" indent="-285750" algn="l" rtl="0">
              <a:lnSpc>
                <a:spcPct val="100000"/>
              </a:lnSpc>
              <a:spcBef>
                <a:spcPts val="120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Hormonal, immune, bone, cardiovascular, psychological involvement</a:t>
            </a:r>
            <a:endParaRPr dirty="0"/>
          </a:p>
          <a:p>
            <a:pPr marL="285750" marR="0" lvl="0" indent="-285750" algn="l" rtl="0">
              <a:lnSpc>
                <a:spcPct val="100000"/>
              </a:lnSpc>
              <a:spcBef>
                <a:spcPts val="120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Evolution of the Female Athlete Triad concept</a:t>
            </a:r>
            <a:endParaRPr dirty="0"/>
          </a:p>
          <a:p>
            <a:pPr marL="285750" marR="0" lvl="0" indent="-285750" algn="l" rtl="0">
              <a:lnSpc>
                <a:spcPct val="100000"/>
              </a:lnSpc>
              <a:spcBef>
                <a:spcPts val="120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Risk in both sexes and in all sports disciplines</a:t>
            </a:r>
            <a:endParaRPr dirty="0"/>
          </a:p>
          <a:p>
            <a:pPr marL="285750" marR="0" lvl="0" indent="-285750" algn="l" rtl="0">
              <a:lnSpc>
                <a:spcPct val="100000"/>
              </a:lnSpc>
              <a:spcBef>
                <a:spcPts val="120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Impact on health and performance</a:t>
            </a:r>
            <a:endParaRPr sz="1200" b="0" i="0" u="none" strike="noStrike" cap="none" dirty="0">
              <a:solidFill>
                <a:srgbClr val="000000"/>
              </a:solidFill>
              <a:latin typeface="Arial"/>
              <a:ea typeface="Arial"/>
              <a:cs typeface="Arial"/>
              <a:sym typeface="Arial"/>
            </a:endParaRPr>
          </a:p>
        </p:txBody>
      </p:sp>
      <p:sp>
        <p:nvSpPr>
          <p:cNvPr id="373" name="Google Shape;373;p25: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26</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26: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4" name="Google Shape;384;p26: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endParaRPr dirty="0"/>
          </a:p>
        </p:txBody>
      </p:sp>
      <p:sp>
        <p:nvSpPr>
          <p:cNvPr id="385" name="Google Shape;385;p26: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27</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a:extLst>
            <a:ext uri="{FF2B5EF4-FFF2-40B4-BE49-F238E27FC236}">
              <a16:creationId xmlns:a16="http://schemas.microsoft.com/office/drawing/2014/main" id="{FD076597-3821-2299-E388-CED751C553EE}"/>
            </a:ext>
          </a:extLst>
        </p:cNvPr>
        <p:cNvGrpSpPr/>
        <p:nvPr/>
      </p:nvGrpSpPr>
      <p:grpSpPr>
        <a:xfrm>
          <a:off x="0" y="0"/>
          <a:ext cx="0" cy="0"/>
          <a:chOff x="0" y="0"/>
          <a:chExt cx="0" cy="0"/>
        </a:xfrm>
      </p:grpSpPr>
      <p:sp>
        <p:nvSpPr>
          <p:cNvPr id="57" name="Google Shape;57;p3:notes">
            <a:extLst>
              <a:ext uri="{FF2B5EF4-FFF2-40B4-BE49-F238E27FC236}">
                <a16:creationId xmlns:a16="http://schemas.microsoft.com/office/drawing/2014/main" id="{04AFCE50-817B-EE1B-A2B1-5D92D3291639}"/>
              </a:ext>
            </a:extLst>
          </p:cNvPr>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 name="Google Shape;58;p3:notes">
            <a:extLst>
              <a:ext uri="{FF2B5EF4-FFF2-40B4-BE49-F238E27FC236}">
                <a16:creationId xmlns:a16="http://schemas.microsoft.com/office/drawing/2014/main" id="{80F51B7D-9B40-1811-C75B-BBDF73B1EA11}"/>
              </a:ext>
            </a:extLst>
          </p:cNvPr>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While EDs are psychiatric in nature, they also have profound consequences on the body — and understanding these can truly help fitness professionals detect early signs and promote health in your clients. Why do we begin with the body, not the brain? Because physical changes often show up before a diagnosis is made. Trainers, unlike psychiatrists, are in contact with the body — daily. You might notice weight loss, weakness, excessive exercise — things that others might overlook. That’s why your role can be truly preventative</a:t>
            </a:r>
            <a:endParaRPr dirty="0"/>
          </a:p>
        </p:txBody>
      </p:sp>
      <p:sp>
        <p:nvSpPr>
          <p:cNvPr id="59" name="Google Shape;59;p3:notes">
            <a:extLst>
              <a:ext uri="{FF2B5EF4-FFF2-40B4-BE49-F238E27FC236}">
                <a16:creationId xmlns:a16="http://schemas.microsoft.com/office/drawing/2014/main" id="{5DC4DB13-D925-EF1E-306D-0465AAB8DD9A}"/>
              </a:ext>
            </a:extLst>
          </p:cNvPr>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3</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2646859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4: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 name="Google Shape;74;p4: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endParaRPr dirty="0"/>
          </a:p>
        </p:txBody>
      </p:sp>
      <p:sp>
        <p:nvSpPr>
          <p:cNvPr id="75" name="Google Shape;75;p4: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4</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5: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 name="Google Shape;89;p5: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endParaRPr i="0"/>
          </a:p>
        </p:txBody>
      </p:sp>
      <p:sp>
        <p:nvSpPr>
          <p:cNvPr id="90" name="Google Shape;90;p5: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5</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6: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Let's talk about a basic but fundamental concept: energy balance.</a:t>
            </a:r>
            <a:endParaRPr dirty="0"/>
          </a:p>
          <a:p>
            <a:pPr marL="0" lvl="0" indent="0" algn="l" rtl="0">
              <a:spcBef>
                <a:spcPts val="0"/>
              </a:spcBef>
              <a:spcAft>
                <a:spcPts val="0"/>
              </a:spcAft>
              <a:buNone/>
            </a:pPr>
            <a:r>
              <a:rPr lang="en-US" dirty="0"/>
              <a:t>Every day, we introduce energy through food, and it is this energy that our body uses to live, move, think, digest, even sleep.</a:t>
            </a:r>
            <a:endParaRPr dirty="0"/>
          </a:p>
        </p:txBody>
      </p:sp>
      <p:sp>
        <p:nvSpPr>
          <p:cNvPr id="103" name="Google Shape;103;p6: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6</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a:extLst>
            <a:ext uri="{FF2B5EF4-FFF2-40B4-BE49-F238E27FC236}">
              <a16:creationId xmlns:a16="http://schemas.microsoft.com/office/drawing/2014/main" id="{CE2B09DE-68D2-AE89-8ECB-CC0C4E9F777D}"/>
            </a:ext>
          </a:extLst>
        </p:cNvPr>
        <p:cNvGrpSpPr/>
        <p:nvPr/>
      </p:nvGrpSpPr>
      <p:grpSpPr>
        <a:xfrm>
          <a:off x="0" y="0"/>
          <a:ext cx="0" cy="0"/>
          <a:chOff x="0" y="0"/>
          <a:chExt cx="0" cy="0"/>
        </a:xfrm>
      </p:grpSpPr>
      <p:sp>
        <p:nvSpPr>
          <p:cNvPr id="101" name="Google Shape;101;p6:notes">
            <a:extLst>
              <a:ext uri="{FF2B5EF4-FFF2-40B4-BE49-F238E27FC236}">
                <a16:creationId xmlns:a16="http://schemas.microsoft.com/office/drawing/2014/main" id="{043EE850-D305-8715-F553-98F01A976F2A}"/>
              </a:ext>
            </a:extLst>
          </p:cNvPr>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6:notes">
            <a:extLst>
              <a:ext uri="{FF2B5EF4-FFF2-40B4-BE49-F238E27FC236}">
                <a16:creationId xmlns:a16="http://schemas.microsoft.com/office/drawing/2014/main" id="{2621D3CE-5159-A346-3959-C0D46875DF70}"/>
              </a:ext>
            </a:extLst>
          </p:cNvPr>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the energy introduced, i.e. intake, is less than the energy consumed – i.e. expenditure – the body enters what we call negative energy balance.</a:t>
            </a:r>
            <a:endParaRPr dirty="0"/>
          </a:p>
          <a:p>
            <a:pPr marL="0" lvl="0" indent="0" algn="l" rtl="0">
              <a:spcBef>
                <a:spcPts val="0"/>
              </a:spcBef>
              <a:spcAft>
                <a:spcPts val="0"/>
              </a:spcAft>
              <a:buNone/>
            </a:pPr>
            <a:r>
              <a:rPr lang="en-US" dirty="0"/>
              <a:t>This can happen voluntarily – as in the case of excessive dietary restrictions – or involuntarily, for example when you increase physical activity a lot without compensating with adequate nutrition.</a:t>
            </a:r>
            <a:endParaRPr dirty="0"/>
          </a:p>
          <a:p>
            <a:pPr marL="0" lvl="0" indent="0" algn="l" rtl="0">
              <a:spcBef>
                <a:spcPts val="0"/>
              </a:spcBef>
              <a:spcAft>
                <a:spcPts val="0"/>
              </a:spcAft>
              <a:buNone/>
            </a:pPr>
            <a:r>
              <a:rPr lang="en-US" dirty="0"/>
              <a:t>In eating disorders such as anorexia or </a:t>
            </a:r>
            <a:r>
              <a:rPr lang="en-US" dirty="0" err="1"/>
              <a:t>vigorexia</a:t>
            </a:r>
            <a:r>
              <a:rPr lang="en-US" dirty="0"/>
              <a:t>, this imbalance is often chronic and profound, and can lead the body to use its own tissues as a source of energy.</a:t>
            </a:r>
            <a:endParaRPr dirty="0"/>
          </a:p>
          <a:p>
            <a:pPr marL="0" lvl="0" indent="0" algn="l" rtl="0">
              <a:spcBef>
                <a:spcPts val="0"/>
              </a:spcBef>
              <a:spcAft>
                <a:spcPts val="0"/>
              </a:spcAft>
              <a:buNone/>
            </a:pPr>
            <a:r>
              <a:rPr lang="en-US" dirty="0"/>
              <a:t>It is the starting point of many physiological alterations that we will see shortly. As a trainer, learning to recognize a state of persistent negative balance can really make the difference.</a:t>
            </a:r>
            <a:endParaRPr dirty="0"/>
          </a:p>
        </p:txBody>
      </p:sp>
      <p:sp>
        <p:nvSpPr>
          <p:cNvPr id="103" name="Google Shape;103;p6:notes">
            <a:extLst>
              <a:ext uri="{FF2B5EF4-FFF2-40B4-BE49-F238E27FC236}">
                <a16:creationId xmlns:a16="http://schemas.microsoft.com/office/drawing/2014/main" id="{CF258E82-9362-6EB8-63F9-2783E4F1A86F}"/>
              </a:ext>
            </a:extLst>
          </p:cNvPr>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7</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7843330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7: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7: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Hunger can be biological — we eat because our body needs fuel. But it can also be hedonic — driven by emotion, stress, or pleasure. These two forms of hunger are regulated by different brain systems. The prefrontal cortex helps us make conscious food choices, while the limbic system connects food with comfort and pleasure. In EDs, this balance is often lost.</a:t>
            </a:r>
            <a:endParaRPr/>
          </a:p>
        </p:txBody>
      </p:sp>
      <p:sp>
        <p:nvSpPr>
          <p:cNvPr id="117" name="Google Shape;117;p7: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8</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8: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p8: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r>
              <a:rPr lang="en-US" i="0" dirty="0"/>
              <a:t>To understand EDs, we first need to examine how appetite is regulated. The </a:t>
            </a:r>
            <a:r>
              <a:rPr lang="en-US" b="1" i="0" dirty="0"/>
              <a:t>hypothalamus</a:t>
            </a:r>
            <a:r>
              <a:rPr lang="en-US" i="0" dirty="0"/>
              <a:t> is the key brain region responsible for hunger and satiety. Inside the hypothalamus, we have two main groups of neurons that control eating behavior: the </a:t>
            </a:r>
            <a:r>
              <a:rPr lang="en-US" b="1" i="0" dirty="0"/>
              <a:t>NPY/</a:t>
            </a:r>
            <a:r>
              <a:rPr lang="en-US" b="1" i="0" dirty="0" err="1"/>
              <a:t>AgRP</a:t>
            </a:r>
            <a:r>
              <a:rPr lang="en-US" b="1" i="0" dirty="0"/>
              <a:t> neurons</a:t>
            </a:r>
            <a:r>
              <a:rPr lang="en-US" i="0" dirty="0"/>
              <a:t>, which </a:t>
            </a:r>
            <a:r>
              <a:rPr lang="en-US" b="1" i="0" dirty="0"/>
              <a:t>stimulate hunger</a:t>
            </a:r>
            <a:r>
              <a:rPr lang="en-US" i="0" dirty="0"/>
              <a:t>, and the </a:t>
            </a:r>
            <a:r>
              <a:rPr lang="en-US" b="1" i="0" dirty="0"/>
              <a:t>POMC neurons</a:t>
            </a:r>
            <a:r>
              <a:rPr lang="en-US" i="0" dirty="0"/>
              <a:t>, which </a:t>
            </a:r>
            <a:r>
              <a:rPr lang="en-US" b="1" i="0" dirty="0"/>
              <a:t>promote satiety</a:t>
            </a:r>
            <a:r>
              <a:rPr lang="en-US" i="0" dirty="0"/>
              <a:t>.</a:t>
            </a:r>
            <a:endParaRPr dirty="0"/>
          </a:p>
          <a:p>
            <a:pPr marL="0" lvl="0" indent="0" algn="l" rtl="0">
              <a:spcBef>
                <a:spcPts val="0"/>
              </a:spcBef>
              <a:spcAft>
                <a:spcPts val="0"/>
              </a:spcAft>
              <a:buClr>
                <a:schemeClr val="dk1"/>
              </a:buClr>
              <a:buSzPts val="1200"/>
              <a:buFont typeface="Arial"/>
              <a:buNone/>
            </a:pPr>
            <a:r>
              <a:rPr lang="en-US" i="0" dirty="0"/>
              <a:t>These neurons receive signals from the body through key hormones. </a:t>
            </a:r>
            <a:r>
              <a:rPr lang="en-US" b="1" i="0" dirty="0"/>
              <a:t>Ghrelin</a:t>
            </a:r>
            <a:r>
              <a:rPr lang="en-US" i="0" dirty="0"/>
              <a:t>, often called the ‘hunger hormone,’ increases before meals, making us feel hungry. On the other hand, </a:t>
            </a:r>
            <a:r>
              <a:rPr lang="en-US" b="1" i="0" dirty="0"/>
              <a:t>leptin</a:t>
            </a:r>
            <a:r>
              <a:rPr lang="en-US" i="0" dirty="0"/>
              <a:t>, produced by fat cells, signals fullness and helps regulate energy balance.</a:t>
            </a:r>
            <a:endParaRPr dirty="0"/>
          </a:p>
          <a:p>
            <a:pPr marL="0" lvl="0" indent="0" algn="l" rtl="0">
              <a:spcBef>
                <a:spcPts val="0"/>
              </a:spcBef>
              <a:spcAft>
                <a:spcPts val="0"/>
              </a:spcAft>
              <a:buClr>
                <a:schemeClr val="dk1"/>
              </a:buClr>
              <a:buSzPts val="1200"/>
              <a:buFont typeface="Arial"/>
              <a:buNone/>
            </a:pPr>
            <a:r>
              <a:rPr lang="en-US" i="0" dirty="0"/>
              <a:t>In anorexia nervosa, studies show </a:t>
            </a:r>
            <a:r>
              <a:rPr lang="en-US" b="1" i="0" dirty="0"/>
              <a:t>altered leptin signaling</a:t>
            </a:r>
            <a:r>
              <a:rPr lang="en-US" i="0" dirty="0"/>
              <a:t>, which may contribute to the suppression of hunger cues. In contrast, individuals with binge eating disorder may have a reduced response to leptin, leading to difficulties in recognizing satiety.</a:t>
            </a:r>
            <a:endParaRPr dirty="0"/>
          </a:p>
          <a:p>
            <a:pPr marL="0" lvl="0" indent="0" algn="l" rtl="0">
              <a:spcBef>
                <a:spcPts val="0"/>
              </a:spcBef>
              <a:spcAft>
                <a:spcPts val="0"/>
              </a:spcAft>
              <a:buNone/>
            </a:pPr>
            <a:r>
              <a:rPr lang="en-US" i="0" dirty="0"/>
              <a:t>Understanding these mechanisms helps us see why eating disorders are not just about willpower—they involve complex neurobiological disruptions. Next, let’s look at the role of neurotransmitters in these conditions.</a:t>
            </a:r>
            <a:endParaRPr dirty="0"/>
          </a:p>
          <a:p>
            <a:pPr marL="0" lvl="0" indent="0" algn="l" rtl="0">
              <a:spcBef>
                <a:spcPts val="0"/>
              </a:spcBef>
              <a:spcAft>
                <a:spcPts val="0"/>
              </a:spcAft>
              <a:buNone/>
            </a:pPr>
            <a:endParaRPr dirty="0"/>
          </a:p>
        </p:txBody>
      </p:sp>
      <p:sp>
        <p:nvSpPr>
          <p:cNvPr id="131" name="Google Shape;131;p8: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9</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efault" type="title">
  <p:cSld name="TITLE">
    <p:spTree>
      <p:nvGrpSpPr>
        <p:cNvPr id="1" name="Shape 15"/>
        <p:cNvGrpSpPr/>
        <p:nvPr/>
      </p:nvGrpSpPr>
      <p:grpSpPr>
        <a:xfrm>
          <a:off x="0" y="0"/>
          <a:ext cx="0" cy="0"/>
          <a:chOff x="0" y="0"/>
          <a:chExt cx="0" cy="0"/>
        </a:xfrm>
      </p:grpSpPr>
      <p:sp>
        <p:nvSpPr>
          <p:cNvPr id="16" name="Google Shape;16;p28"/>
          <p:cNvSpPr txBox="1">
            <a:spLocks noGrp="1"/>
          </p:cNvSpPr>
          <p:nvPr>
            <p:ph type="title"/>
          </p:nvPr>
        </p:nvSpPr>
        <p:spPr>
          <a:xfrm>
            <a:off x="504000" y="226080"/>
            <a:ext cx="9071640" cy="94644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8"/>
          <p:cNvSpPr txBox="1">
            <a:spLocks noGrp="1"/>
          </p:cNvSpPr>
          <p:nvPr>
            <p:ph type="subTitle" idx="1"/>
          </p:nvPr>
        </p:nvSpPr>
        <p:spPr>
          <a:xfrm>
            <a:off x="504000" y="1326600"/>
            <a:ext cx="9071640" cy="3288240"/>
          </a:xfrm>
          <a:prstGeom prst="rect">
            <a:avLst/>
          </a:prstGeom>
          <a:noFill/>
          <a:ln>
            <a:noFill/>
          </a:ln>
        </p:spPr>
        <p:txBody>
          <a:bodyPr spcFirstLastPara="1" wrap="square" lIns="0" tIns="0" rIns="0" bIns="0" anchor="ctr" anchorCtr="0">
            <a:noAutofit/>
          </a:bodyPr>
          <a:lstStyle>
            <a:lvl1pPr lvl="0" algn="l">
              <a:lnSpc>
                <a:spcPct val="90000"/>
              </a:lnSpc>
              <a:spcBef>
                <a:spcPts val="1000"/>
              </a:spcBef>
              <a:spcAft>
                <a:spcPts val="0"/>
              </a:spcAft>
              <a:buClr>
                <a:schemeClr val="dk1"/>
              </a:buClr>
              <a:buSzPts val="1800"/>
              <a:buChar char="•"/>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18" name="Google Shape;18;p28"/>
          <p:cNvSpPr txBox="1">
            <a:spLocks noGrp="1"/>
          </p:cNvSpPr>
          <p:nvPr>
            <p:ph type="ftr" idx="11"/>
          </p:nvPr>
        </p:nvSpPr>
        <p:spPr>
          <a:xfrm>
            <a:off x="3447360" y="5165280"/>
            <a:ext cx="3195000" cy="390600"/>
          </a:xfrm>
          <a:prstGeom prst="rect">
            <a:avLst/>
          </a:prstGeom>
          <a:noFill/>
          <a:ln>
            <a:noFill/>
          </a:ln>
        </p:spPr>
        <p:txBody>
          <a:bodyPr spcFirstLastPara="1" wrap="square" lIns="0" tIns="0" rIns="0" bIns="0" anchor="t" anchorCtr="0">
            <a:noAutofit/>
          </a:bodyPr>
          <a:lstStyle>
            <a:lvl1pPr lvl="0" algn="ctr">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8"/>
          <p:cNvSpPr txBox="1">
            <a:spLocks noGrp="1"/>
          </p:cNvSpPr>
          <p:nvPr>
            <p:ph type="sldNum" idx="12"/>
          </p:nvPr>
        </p:nvSpPr>
        <p:spPr>
          <a:xfrm>
            <a:off x="7227360" y="5165280"/>
            <a:ext cx="2348280" cy="390600"/>
          </a:xfrm>
          <a:prstGeom prst="rect">
            <a:avLst/>
          </a:prstGeom>
          <a:noFill/>
          <a:ln>
            <a:noFill/>
          </a:ln>
        </p:spPr>
        <p:txBody>
          <a:bodyPr spcFirstLastPara="1" wrap="square" lIns="0" tIns="0" rIns="0" bIns="0" anchor="t" anchorCtr="0">
            <a:noAutofit/>
          </a:bodyPr>
          <a:lstStyle>
            <a:lvl1pPr marL="0" lvl="0"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1pPr>
            <a:lvl2pPr marL="0" lvl="1"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2pPr>
            <a:lvl3pPr marL="0" lvl="2"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3pPr>
            <a:lvl4pPr marL="0" lvl="3"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4pPr>
            <a:lvl5pPr marL="0" lvl="4"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5pPr>
            <a:lvl6pPr marL="0" lvl="5"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6pPr>
            <a:lvl7pPr marL="0" lvl="6"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7pPr>
            <a:lvl8pPr marL="0" lvl="7"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8pPr>
            <a:lvl9pPr marL="0" lvl="8"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‹N›</a:t>
            </a:fld>
            <a:endParaRPr/>
          </a:p>
        </p:txBody>
      </p:sp>
      <p:sp>
        <p:nvSpPr>
          <p:cNvPr id="20" name="Google Shape;20;p28"/>
          <p:cNvSpPr txBox="1">
            <a:spLocks noGrp="1"/>
          </p:cNvSpPr>
          <p:nvPr>
            <p:ph type="dt" idx="10"/>
          </p:nvPr>
        </p:nvSpPr>
        <p:spPr>
          <a:xfrm>
            <a:off x="504000" y="5165280"/>
            <a:ext cx="2348280" cy="390600"/>
          </a:xfrm>
          <a:prstGeom prst="rect">
            <a:avLst/>
          </a:prstGeom>
          <a:noFill/>
          <a:ln>
            <a:noFill/>
          </a:ln>
        </p:spPr>
        <p:txBody>
          <a:bodyPr spcFirstLastPara="1" wrap="square" lIns="0" tIns="0" rIns="0" bIns="0" anchor="t" anchorCtr="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7"/>
          <p:cNvSpPr txBox="1">
            <a:spLocks noGrp="1"/>
          </p:cNvSpPr>
          <p:nvPr>
            <p:ph type="title"/>
          </p:nvPr>
        </p:nvSpPr>
        <p:spPr>
          <a:xfrm>
            <a:off x="504000" y="226080"/>
            <a:ext cx="9071640" cy="946440"/>
          </a:xfrm>
          <a:prstGeom prst="rect">
            <a:avLst/>
          </a:prstGeom>
          <a:noFill/>
          <a:ln>
            <a:noFill/>
          </a:ln>
        </p:spPr>
        <p:txBody>
          <a:bodyPr spcFirstLastPara="1" wrap="square" lIns="0" tIns="0" rIns="0" bIns="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7"/>
          <p:cNvSpPr txBox="1">
            <a:spLocks noGrp="1"/>
          </p:cNvSpPr>
          <p:nvPr>
            <p:ph type="body" idx="1"/>
          </p:nvPr>
        </p:nvSpPr>
        <p:spPr>
          <a:xfrm>
            <a:off x="504000" y="1326600"/>
            <a:ext cx="9071640" cy="3288240"/>
          </a:xfrm>
          <a:prstGeom prst="rect">
            <a:avLst/>
          </a:prstGeom>
          <a:noFill/>
          <a:ln>
            <a:noFill/>
          </a:ln>
        </p:spPr>
        <p:txBody>
          <a:bodyPr spcFirstLastPara="1" wrap="square" lIns="0" tIns="0" rIns="0" bIns="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27"/>
          <p:cNvSpPr txBox="1">
            <a:spLocks noGrp="1"/>
          </p:cNvSpPr>
          <p:nvPr>
            <p:ph type="dt" idx="10"/>
          </p:nvPr>
        </p:nvSpPr>
        <p:spPr>
          <a:xfrm>
            <a:off x="504000" y="5165280"/>
            <a:ext cx="2348280" cy="390600"/>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27"/>
          <p:cNvSpPr txBox="1">
            <a:spLocks noGrp="1"/>
          </p:cNvSpPr>
          <p:nvPr>
            <p:ph type="ftr" idx="11"/>
          </p:nvPr>
        </p:nvSpPr>
        <p:spPr>
          <a:xfrm>
            <a:off x="3447360" y="5165280"/>
            <a:ext cx="3195000" cy="390600"/>
          </a:xfrm>
          <a:prstGeom prst="rect">
            <a:avLst/>
          </a:prstGeom>
          <a:noFill/>
          <a:ln>
            <a:noFill/>
          </a:ln>
        </p:spPr>
        <p:txBody>
          <a:bodyPr spcFirstLastPara="1" wrap="square" lIns="0" tIns="0" rIns="0" bIns="0" anchor="t" anchorCtr="0">
            <a:noAutofit/>
          </a:bodyPr>
          <a:lstStyle>
            <a:lvl1pPr marR="0" lvl="0" algn="ctr" rtl="0">
              <a:spcBef>
                <a:spcPts val="0"/>
              </a:spcBef>
              <a:spcAft>
                <a:spcPts val="0"/>
              </a:spcAft>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27"/>
          <p:cNvSpPr txBox="1">
            <a:spLocks noGrp="1"/>
          </p:cNvSpPr>
          <p:nvPr>
            <p:ph type="sldNum" idx="12"/>
          </p:nvPr>
        </p:nvSpPr>
        <p:spPr>
          <a:xfrm>
            <a:off x="7227360" y="5165280"/>
            <a:ext cx="2348280" cy="390600"/>
          </a:xfrm>
          <a:prstGeom prst="rect">
            <a:avLst/>
          </a:prstGeom>
          <a:noFill/>
          <a:ln>
            <a:noFill/>
          </a:ln>
        </p:spPr>
        <p:txBody>
          <a:bodyPr spcFirstLastPara="1" wrap="square" lIns="0" tIns="0" rIns="0" bIns="0" anchor="t" anchorCtr="0">
            <a:noAutofit/>
          </a:bodyPr>
          <a:lstStyle>
            <a:lvl1pPr marL="0" marR="0" lvl="0"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1pPr>
            <a:lvl2pPr marL="0" marR="0" lvl="1"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2pPr>
            <a:lvl3pPr marL="0" marR="0" lvl="2"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3pPr>
            <a:lvl4pPr marL="0" marR="0" lvl="3"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4pPr>
            <a:lvl5pPr marL="0" marR="0" lvl="4"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5pPr>
            <a:lvl6pPr marL="0" marR="0" lvl="5"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6pPr>
            <a:lvl7pPr marL="0" marR="0" lvl="6"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7pPr>
            <a:lvl8pPr marL="0" marR="0" lvl="7"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8pPr>
            <a:lvl9pPr marL="0" marR="0" lvl="8"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‹N›</a:t>
            </a:fld>
            <a:endParaRPr/>
          </a:p>
        </p:txBody>
      </p:sp>
    </p:spTree>
  </p:cSld>
  <p:clrMap bg1="lt1" tx1="dk1" bg2="dk2" tx2="lt2" accent1="accent1" accent2="accent2" accent3="accent3" accent4="accent4" accent5="accent5" accent6="accent6" hlink="hlink" folHlink="folHlink"/>
  <p:sldLayoutIdLst>
    <p:sldLayoutId id="214748364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7"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9.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jp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5.jpg"/><Relationship Id="rId7" Type="http://schemas.openxmlformats.org/officeDocument/2006/relationships/image" Target="../media/image28.jpg"/><Relationship Id="rId12" Type="http://schemas.openxmlformats.org/officeDocument/2006/relationships/image" Target="../media/image32.jp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7.jpg"/><Relationship Id="rId11" Type="http://schemas.openxmlformats.org/officeDocument/2006/relationships/image" Target="../media/image31.jpg"/><Relationship Id="rId5" Type="http://schemas.openxmlformats.org/officeDocument/2006/relationships/image" Target="../media/image9.png"/><Relationship Id="rId10" Type="http://schemas.openxmlformats.org/officeDocument/2006/relationships/image" Target="../media/image30.jpg"/><Relationship Id="rId4" Type="http://schemas.openxmlformats.org/officeDocument/2006/relationships/image" Target="../media/image26.jpg"/><Relationship Id="rId9" Type="http://schemas.openxmlformats.org/officeDocument/2006/relationships/image" Target="../media/image29.jpg"/></Relationships>
</file>

<file path=ppt/slides/_rels/slide1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9.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jp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0.jpg"/><Relationship Id="rId5" Type="http://schemas.openxmlformats.org/officeDocument/2006/relationships/image" Target="../media/image9.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2.jp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0.jpg"/><Relationship Id="rId5" Type="http://schemas.openxmlformats.org/officeDocument/2006/relationships/image" Target="../media/image9.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0.jp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5.jpg"/><Relationship Id="rId5" Type="http://schemas.openxmlformats.org/officeDocument/2006/relationships/image" Target="../media/image9.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5.jp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6.jp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1"/>
        <p:cNvGrpSpPr/>
        <p:nvPr/>
      </p:nvGrpSpPr>
      <p:grpSpPr>
        <a:xfrm>
          <a:off x="0" y="0"/>
          <a:ext cx="0" cy="0"/>
          <a:chOff x="0" y="0"/>
          <a:chExt cx="0" cy="0"/>
        </a:xfrm>
      </p:grpSpPr>
      <p:sp>
        <p:nvSpPr>
          <p:cNvPr id="32" name="Google Shape;32;p1"/>
          <p:cNvSpPr txBox="1"/>
          <p:nvPr/>
        </p:nvSpPr>
        <p:spPr>
          <a:xfrm>
            <a:off x="6870600" y="2876400"/>
            <a:ext cx="2514600" cy="6858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000000"/>
              </a:buClr>
              <a:buSzPts val="3200"/>
              <a:buFont typeface="Arial"/>
              <a:buNone/>
            </a:pPr>
            <a:endParaRPr sz="3200" b="0" i="0" u="none" strike="noStrike" cap="none" dirty="0">
              <a:solidFill>
                <a:srgbClr val="000000"/>
              </a:solidFill>
              <a:latin typeface="Arial"/>
              <a:ea typeface="Arial"/>
              <a:cs typeface="Arial"/>
              <a:sym typeface="Arial"/>
            </a:endParaRPr>
          </a:p>
        </p:txBody>
      </p:sp>
      <p:pic>
        <p:nvPicPr>
          <p:cNvPr id="33" name="Google Shape;33;p1"/>
          <p:cNvPicPr preferRelativeResize="0"/>
          <p:nvPr/>
        </p:nvPicPr>
        <p:blipFill rotWithShape="1">
          <a:blip r:embed="rId3">
            <a:alphaModFix/>
          </a:blip>
          <a:srcRect/>
          <a:stretch/>
        </p:blipFill>
        <p:spPr>
          <a:xfrm>
            <a:off x="7665120" y="4073040"/>
            <a:ext cx="2572560" cy="1749960"/>
          </a:xfrm>
          <a:prstGeom prst="rect">
            <a:avLst/>
          </a:prstGeom>
          <a:noFill/>
          <a:ln>
            <a:noFill/>
          </a:ln>
        </p:spPr>
      </p:pic>
      <p:pic>
        <p:nvPicPr>
          <p:cNvPr id="34" name="Google Shape;34;p1"/>
          <p:cNvPicPr preferRelativeResize="0"/>
          <p:nvPr/>
        </p:nvPicPr>
        <p:blipFill rotWithShape="1">
          <a:blip r:embed="rId4">
            <a:alphaModFix/>
          </a:blip>
          <a:srcRect/>
          <a:stretch/>
        </p:blipFill>
        <p:spPr>
          <a:xfrm>
            <a:off x="-785160" y="-577800"/>
            <a:ext cx="3551760" cy="2205720"/>
          </a:xfrm>
          <a:prstGeom prst="rect">
            <a:avLst/>
          </a:prstGeom>
          <a:noFill/>
          <a:ln>
            <a:noFill/>
          </a:ln>
        </p:spPr>
      </p:pic>
      <p:pic>
        <p:nvPicPr>
          <p:cNvPr id="35" name="Google Shape;35;p1"/>
          <p:cNvPicPr preferRelativeResize="0"/>
          <p:nvPr/>
        </p:nvPicPr>
        <p:blipFill rotWithShape="1">
          <a:blip r:embed="rId5">
            <a:alphaModFix/>
          </a:blip>
          <a:srcRect/>
          <a:stretch/>
        </p:blipFill>
        <p:spPr>
          <a:xfrm>
            <a:off x="4784400" y="-1411560"/>
            <a:ext cx="1786680" cy="3498840"/>
          </a:xfrm>
          <a:prstGeom prst="rect">
            <a:avLst/>
          </a:prstGeom>
          <a:noFill/>
          <a:ln>
            <a:noFill/>
          </a:ln>
        </p:spPr>
      </p:pic>
      <p:sp>
        <p:nvSpPr>
          <p:cNvPr id="36" name="Google Shape;36;p1"/>
          <p:cNvSpPr txBox="1"/>
          <p:nvPr/>
        </p:nvSpPr>
        <p:spPr>
          <a:xfrm>
            <a:off x="5425560" y="2222280"/>
            <a:ext cx="1432440" cy="1206720"/>
          </a:xfrm>
          <a:prstGeom prst="rect">
            <a:avLst/>
          </a:prstGeom>
          <a:blipFill rotWithShape="1">
            <a:blip r:embed="rId6">
              <a:alphaModFix/>
            </a:blip>
            <a:stretch>
              <a:fillRect/>
            </a:stretch>
          </a:blipFill>
          <a:ln>
            <a:noFill/>
          </a:ln>
        </p:spPr>
        <p:txBody>
          <a:bodyPr spcFirstLastPara="1" wrap="square" lIns="90000" tIns="45000" rIns="90000" bIns="45000" anchor="ctr" anchorCtr="1">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 </a:t>
            </a:r>
            <a:endParaRPr/>
          </a:p>
        </p:txBody>
      </p:sp>
      <p:sp>
        <p:nvSpPr>
          <p:cNvPr id="37" name="Google Shape;37;p1"/>
          <p:cNvSpPr txBox="1"/>
          <p:nvPr/>
        </p:nvSpPr>
        <p:spPr>
          <a:xfrm>
            <a:off x="6330600" y="-732240"/>
            <a:ext cx="1804680" cy="3505320"/>
          </a:xfrm>
          <a:prstGeom prst="rect">
            <a:avLst/>
          </a:prstGeom>
          <a:blipFill rotWithShape="1">
            <a:blip r:embed="rId7">
              <a:alphaModFix/>
            </a:blip>
            <a:stretch>
              <a:fillRect/>
            </a:stretch>
          </a:blipFill>
          <a:ln>
            <a:noFill/>
          </a:ln>
        </p:spPr>
        <p:txBody>
          <a:bodyPr spcFirstLastPara="1" wrap="square" lIns="90000" tIns="45000" rIns="90000" bIns="45000" anchor="ctr" anchorCtr="1">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         </a:t>
            </a:r>
            <a:endParaRPr/>
          </a:p>
        </p:txBody>
      </p:sp>
      <p:pic>
        <p:nvPicPr>
          <p:cNvPr id="38" name="Google Shape;38;p1"/>
          <p:cNvPicPr preferRelativeResize="0"/>
          <p:nvPr/>
        </p:nvPicPr>
        <p:blipFill rotWithShape="1">
          <a:blip r:embed="rId8">
            <a:alphaModFix/>
          </a:blip>
          <a:srcRect/>
          <a:stretch/>
        </p:blipFill>
        <p:spPr>
          <a:xfrm>
            <a:off x="7785000" y="-620280"/>
            <a:ext cx="1707120" cy="3352680"/>
          </a:xfrm>
          <a:prstGeom prst="rect">
            <a:avLst/>
          </a:prstGeom>
          <a:noFill/>
          <a:ln>
            <a:noFill/>
          </a:ln>
        </p:spPr>
      </p:pic>
      <p:pic>
        <p:nvPicPr>
          <p:cNvPr id="39" name="Google Shape;39;p1"/>
          <p:cNvPicPr preferRelativeResize="0"/>
          <p:nvPr/>
        </p:nvPicPr>
        <p:blipFill rotWithShape="1">
          <a:blip r:embed="rId9">
            <a:alphaModFix/>
          </a:blip>
          <a:srcRect/>
          <a:stretch/>
        </p:blipFill>
        <p:spPr>
          <a:xfrm>
            <a:off x="3180899" y="151678"/>
            <a:ext cx="1401936" cy="1389492"/>
          </a:xfrm>
          <a:prstGeom prst="rect">
            <a:avLst/>
          </a:prstGeom>
          <a:noFill/>
          <a:ln>
            <a:noFill/>
          </a:ln>
        </p:spPr>
      </p:pic>
      <p:pic>
        <p:nvPicPr>
          <p:cNvPr id="40" name="Google Shape;40;p1"/>
          <p:cNvPicPr preferRelativeResize="0"/>
          <p:nvPr/>
        </p:nvPicPr>
        <p:blipFill rotWithShape="1">
          <a:blip r:embed="rId10">
            <a:alphaModFix/>
          </a:blip>
          <a:srcRect/>
          <a:stretch/>
        </p:blipFill>
        <p:spPr>
          <a:xfrm>
            <a:off x="5643000" y="2971800"/>
            <a:ext cx="1059840" cy="236520"/>
          </a:xfrm>
          <a:prstGeom prst="rect">
            <a:avLst/>
          </a:prstGeom>
          <a:noFill/>
          <a:ln>
            <a:noFill/>
          </a:ln>
        </p:spPr>
      </p:pic>
      <p:sp>
        <p:nvSpPr>
          <p:cNvPr id="41" name="Google Shape;41;p1"/>
          <p:cNvSpPr txBox="1"/>
          <p:nvPr/>
        </p:nvSpPr>
        <p:spPr>
          <a:xfrm>
            <a:off x="381335" y="2211035"/>
            <a:ext cx="4403064" cy="124848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000000"/>
              </a:buClr>
              <a:buSzPts val="4400"/>
              <a:buFont typeface="Arial"/>
              <a:buNone/>
            </a:pPr>
            <a:r>
              <a:rPr lang="en-US" sz="4400" b="0" i="0" u="none" strike="noStrike" cap="none" dirty="0">
                <a:solidFill>
                  <a:srgbClr val="000000"/>
                </a:solidFill>
                <a:latin typeface="Arial"/>
                <a:ea typeface="Arial"/>
                <a:cs typeface="Arial"/>
                <a:sym typeface="Arial"/>
              </a:rPr>
              <a:t>Physiological Background of EDs</a:t>
            </a:r>
            <a:endParaRPr sz="4400" b="0" i="0" u="none" strike="noStrike" cap="none" dirty="0">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9"/>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147" name="Google Shape;147;p9"/>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48" name="Google Shape;148;p9"/>
          <p:cNvPicPr preferRelativeResize="0"/>
          <p:nvPr/>
        </p:nvPicPr>
        <p:blipFill rotWithShape="1">
          <a:blip r:embed="rId3">
            <a:alphaModFix/>
          </a:blip>
          <a:srcRect/>
          <a:stretch/>
        </p:blipFill>
        <p:spPr>
          <a:xfrm>
            <a:off x="8109000" y="5182560"/>
            <a:ext cx="1622880" cy="361440"/>
          </a:xfrm>
          <a:prstGeom prst="rect">
            <a:avLst/>
          </a:prstGeom>
          <a:noFill/>
          <a:ln>
            <a:noFill/>
          </a:ln>
        </p:spPr>
      </p:pic>
      <p:sp>
        <p:nvSpPr>
          <p:cNvPr id="149" name="Google Shape;149;p9"/>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50" name="Google Shape;150;p9"/>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Hormones: Key to Regulation</a:t>
            </a:r>
            <a:endParaRPr/>
          </a:p>
        </p:txBody>
      </p:sp>
      <p:graphicFrame>
        <p:nvGraphicFramePr>
          <p:cNvPr id="151" name="Google Shape;151;p9"/>
          <p:cNvGraphicFramePr/>
          <p:nvPr/>
        </p:nvGraphicFramePr>
        <p:xfrm>
          <a:off x="1282495" y="1120658"/>
          <a:ext cx="7515000" cy="3749090"/>
        </p:xfrm>
        <a:graphic>
          <a:graphicData uri="http://schemas.openxmlformats.org/drawingml/2006/table">
            <a:tbl>
              <a:tblPr firstRow="1" bandRow="1">
                <a:noFill/>
                <a:tableStyleId>{6400DD7F-83C7-49B4-AA53-AAB7743EBBF6}</a:tableStyleId>
              </a:tblPr>
              <a:tblGrid>
                <a:gridCol w="1211775">
                  <a:extLst>
                    <a:ext uri="{9D8B030D-6E8A-4147-A177-3AD203B41FA5}">
                      <a16:colId xmlns:a16="http://schemas.microsoft.com/office/drawing/2014/main" val="20000"/>
                    </a:ext>
                  </a:extLst>
                </a:gridCol>
                <a:gridCol w="2860050">
                  <a:extLst>
                    <a:ext uri="{9D8B030D-6E8A-4147-A177-3AD203B41FA5}">
                      <a16:colId xmlns:a16="http://schemas.microsoft.com/office/drawing/2014/main" val="20001"/>
                    </a:ext>
                  </a:extLst>
                </a:gridCol>
                <a:gridCol w="3443175">
                  <a:extLst>
                    <a:ext uri="{9D8B030D-6E8A-4147-A177-3AD203B41FA5}">
                      <a16:colId xmlns:a16="http://schemas.microsoft.com/office/drawing/2014/main" val="20002"/>
                    </a:ext>
                  </a:extLst>
                </a:gridCol>
              </a:tblGrid>
              <a:tr h="358800">
                <a:tc>
                  <a:txBody>
                    <a:bodyPr/>
                    <a:lstStyle/>
                    <a:p>
                      <a:pPr marL="0" marR="0" lvl="0" indent="0" algn="l" rtl="0">
                        <a:spcBef>
                          <a:spcPts val="0"/>
                        </a:spcBef>
                        <a:spcAft>
                          <a:spcPts val="0"/>
                        </a:spcAft>
                        <a:buNone/>
                      </a:pPr>
                      <a:r>
                        <a:rPr lang="en-US" sz="1800" u="none" strike="noStrike" cap="none">
                          <a:latin typeface="Arial"/>
                          <a:ea typeface="Arial"/>
                          <a:cs typeface="Arial"/>
                          <a:sym typeface="Arial"/>
                        </a:rPr>
                        <a:t>Hormone</a:t>
                      </a:r>
                      <a:endParaRPr sz="1800">
                        <a:latin typeface="Arial"/>
                        <a:ea typeface="Arial"/>
                        <a:cs typeface="Arial"/>
                        <a:sym typeface="Arial"/>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Origin</a:t>
                      </a:r>
                      <a:endParaRPr sz="1800">
                        <a:latin typeface="Arial"/>
                        <a:ea typeface="Arial"/>
                        <a:cs typeface="Arial"/>
                        <a:sym typeface="Arial"/>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Function</a:t>
                      </a:r>
                      <a:endParaRPr sz="1800">
                        <a:latin typeface="Arial"/>
                        <a:ea typeface="Arial"/>
                        <a:cs typeface="Arial"/>
                        <a:sym typeface="Arial"/>
                      </a:endParaRPr>
                    </a:p>
                  </a:txBody>
                  <a:tcPr marL="91450" marR="91450" marT="45725" marB="45725"/>
                </a:tc>
                <a:extLst>
                  <a:ext uri="{0D108BD9-81ED-4DB2-BD59-A6C34878D82A}">
                    <a16:rowId xmlns:a16="http://schemas.microsoft.com/office/drawing/2014/main" val="10000"/>
                  </a:ext>
                </a:extLst>
              </a:tr>
              <a:tr h="897000">
                <a:tc>
                  <a:txBody>
                    <a:bodyPr/>
                    <a:lstStyle/>
                    <a:p>
                      <a:pPr marL="0" marR="0" lvl="0" indent="0" algn="l" rtl="0">
                        <a:spcBef>
                          <a:spcPts val="0"/>
                        </a:spcBef>
                        <a:spcAft>
                          <a:spcPts val="0"/>
                        </a:spcAft>
                        <a:buNone/>
                      </a:pPr>
                      <a:r>
                        <a:rPr lang="en-US" sz="1800">
                          <a:latin typeface="Arial"/>
                          <a:ea typeface="Arial"/>
                          <a:cs typeface="Arial"/>
                          <a:sym typeface="Arial"/>
                        </a:rPr>
                        <a:t>Ghrelin</a:t>
                      </a:r>
                      <a:endParaRPr sz="1800">
                        <a:latin typeface="Arial"/>
                        <a:ea typeface="Arial"/>
                        <a:cs typeface="Arial"/>
                        <a:sym typeface="Arial"/>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Stomach (fundus, oxyntic cells)</a:t>
                      </a:r>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Stimulates appetite (‘hunger hormone’); levels rise before meals and fall after eating</a:t>
                      </a:r>
                      <a:endParaRPr sz="1800">
                        <a:latin typeface="Arial"/>
                        <a:ea typeface="Arial"/>
                        <a:cs typeface="Arial"/>
                        <a:sym typeface="Arial"/>
                      </a:endParaRPr>
                    </a:p>
                  </a:txBody>
                  <a:tcPr marL="91450" marR="91450" marT="45725" marB="45725"/>
                </a:tc>
                <a:extLst>
                  <a:ext uri="{0D108BD9-81ED-4DB2-BD59-A6C34878D82A}">
                    <a16:rowId xmlns:a16="http://schemas.microsoft.com/office/drawing/2014/main" val="10001"/>
                  </a:ext>
                </a:extLst>
              </a:tr>
              <a:tr h="897000">
                <a:tc>
                  <a:txBody>
                    <a:bodyPr/>
                    <a:lstStyle/>
                    <a:p>
                      <a:pPr marL="0" marR="0" lvl="0" indent="0" algn="l" rtl="0">
                        <a:spcBef>
                          <a:spcPts val="0"/>
                        </a:spcBef>
                        <a:spcAft>
                          <a:spcPts val="0"/>
                        </a:spcAft>
                        <a:buNone/>
                      </a:pPr>
                      <a:r>
                        <a:rPr lang="en-US" sz="1800">
                          <a:latin typeface="Arial"/>
                          <a:ea typeface="Arial"/>
                          <a:cs typeface="Arial"/>
                          <a:sym typeface="Arial"/>
                        </a:rPr>
                        <a:t>Leptin</a:t>
                      </a:r>
                      <a:endParaRPr sz="1800">
                        <a:latin typeface="Arial"/>
                        <a:ea typeface="Arial"/>
                        <a:cs typeface="Arial"/>
                        <a:sym typeface="Arial"/>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Adipose tissue</a:t>
                      </a:r>
                      <a:endParaRPr sz="1800">
                        <a:latin typeface="Arial"/>
                        <a:ea typeface="Arial"/>
                        <a:cs typeface="Arial"/>
                        <a:sym typeface="Arial"/>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Signals satiety; informs the brain about the amount of stored energy</a:t>
                      </a:r>
                      <a:endParaRPr sz="1800">
                        <a:latin typeface="Arial"/>
                        <a:ea typeface="Arial"/>
                        <a:cs typeface="Arial"/>
                        <a:sym typeface="Arial"/>
                      </a:endParaRPr>
                    </a:p>
                  </a:txBody>
                  <a:tcPr marL="91450" marR="91450" marT="45725" marB="45725"/>
                </a:tc>
                <a:extLst>
                  <a:ext uri="{0D108BD9-81ED-4DB2-BD59-A6C34878D82A}">
                    <a16:rowId xmlns:a16="http://schemas.microsoft.com/office/drawing/2014/main" val="10002"/>
                  </a:ext>
                </a:extLst>
              </a:tr>
              <a:tr h="627900">
                <a:tc>
                  <a:txBody>
                    <a:bodyPr/>
                    <a:lstStyle/>
                    <a:p>
                      <a:pPr marL="0" marR="0" lvl="0" indent="0" algn="l" rtl="0">
                        <a:spcBef>
                          <a:spcPts val="0"/>
                        </a:spcBef>
                        <a:spcAft>
                          <a:spcPts val="0"/>
                        </a:spcAft>
                        <a:buNone/>
                      </a:pPr>
                      <a:r>
                        <a:rPr lang="en-US" sz="1800">
                          <a:latin typeface="Arial"/>
                          <a:ea typeface="Arial"/>
                          <a:cs typeface="Arial"/>
                          <a:sym typeface="Arial"/>
                        </a:rPr>
                        <a:t>Insulin</a:t>
                      </a:r>
                      <a:endParaRPr sz="1800">
                        <a:latin typeface="Arial"/>
                        <a:ea typeface="Arial"/>
                        <a:cs typeface="Arial"/>
                        <a:sym typeface="Arial"/>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Pancreas (beta cells)</a:t>
                      </a:r>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Regulates blood glucose; promotes long-term satiety</a:t>
                      </a:r>
                      <a:endParaRPr sz="1800">
                        <a:latin typeface="Arial"/>
                        <a:ea typeface="Arial"/>
                        <a:cs typeface="Arial"/>
                        <a:sym typeface="Arial"/>
                      </a:endParaRPr>
                    </a:p>
                  </a:txBody>
                  <a:tcPr marL="91450" marR="91450" marT="45725" marB="45725"/>
                </a:tc>
                <a:extLst>
                  <a:ext uri="{0D108BD9-81ED-4DB2-BD59-A6C34878D82A}">
                    <a16:rowId xmlns:a16="http://schemas.microsoft.com/office/drawing/2014/main" val="10003"/>
                  </a:ext>
                </a:extLst>
              </a:tr>
              <a:tr h="768000">
                <a:tc>
                  <a:txBody>
                    <a:bodyPr/>
                    <a:lstStyle/>
                    <a:p>
                      <a:pPr marL="0" marR="0" lvl="0" indent="0" algn="l" rtl="0">
                        <a:spcBef>
                          <a:spcPts val="0"/>
                        </a:spcBef>
                        <a:spcAft>
                          <a:spcPts val="0"/>
                        </a:spcAft>
                        <a:buNone/>
                      </a:pPr>
                      <a:r>
                        <a:rPr lang="en-US" sz="1800">
                          <a:latin typeface="Arial"/>
                          <a:ea typeface="Arial"/>
                          <a:cs typeface="Arial"/>
                          <a:sym typeface="Arial"/>
                        </a:rPr>
                        <a:t>CCK</a:t>
                      </a:r>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Duodenum and jejunum (intestinal mucosa)</a:t>
                      </a:r>
                      <a:endParaRPr sz="1800">
                        <a:latin typeface="Arial"/>
                        <a:ea typeface="Arial"/>
                        <a:cs typeface="Arial"/>
                        <a:sym typeface="Arial"/>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Aids digestion of fats and proteins; induces short-term satiety</a:t>
                      </a:r>
                      <a:endParaRPr sz="1800">
                        <a:latin typeface="Arial"/>
                        <a:ea typeface="Arial"/>
                        <a:cs typeface="Arial"/>
                        <a:sym typeface="Arial"/>
                      </a:endParaRPr>
                    </a:p>
                  </a:txBody>
                  <a:tcPr marL="91450" marR="91450" marT="45725" marB="45725"/>
                </a:tc>
                <a:extLst>
                  <a:ext uri="{0D108BD9-81ED-4DB2-BD59-A6C34878D82A}">
                    <a16:rowId xmlns:a16="http://schemas.microsoft.com/office/drawing/2014/main" val="10004"/>
                  </a:ext>
                </a:extLst>
              </a:tr>
            </a:tbl>
          </a:graphicData>
        </a:graphic>
      </p:graphicFrame>
      <p:pic>
        <p:nvPicPr>
          <p:cNvPr id="152" name="Google Shape;152;p9"/>
          <p:cNvPicPr preferRelativeResize="0"/>
          <p:nvPr/>
        </p:nvPicPr>
        <p:blipFill rotWithShape="1">
          <a:blip r:embed="rId4">
            <a:alphaModFix/>
          </a:blip>
          <a:srcRect/>
          <a:stretch/>
        </p:blipFill>
        <p:spPr>
          <a:xfrm>
            <a:off x="677880" y="4572000"/>
            <a:ext cx="922320" cy="914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pic>
        <p:nvPicPr>
          <p:cNvPr id="158" name="Google Shape;158;p10" descr="Colon Or Intestine In Cartoon Style Stock Illustration - Download Image Now  - Intestine, Illustration, Medical Exam - iStock"/>
          <p:cNvPicPr preferRelativeResize="0"/>
          <p:nvPr/>
        </p:nvPicPr>
        <p:blipFill rotWithShape="1">
          <a:blip r:embed="rId3">
            <a:alphaModFix/>
          </a:blip>
          <a:srcRect l="11282" t="6086" r="9702" b="3964"/>
          <a:stretch/>
        </p:blipFill>
        <p:spPr>
          <a:xfrm>
            <a:off x="4162806" y="2776360"/>
            <a:ext cx="1755012" cy="1997897"/>
          </a:xfrm>
          <a:prstGeom prst="rect">
            <a:avLst/>
          </a:prstGeom>
          <a:noFill/>
          <a:ln>
            <a:noFill/>
          </a:ln>
        </p:spPr>
      </p:pic>
      <p:sp>
        <p:nvSpPr>
          <p:cNvPr id="159" name="Google Shape;159;p10"/>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60" name="Google Shape;160;p10"/>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161" name="Google Shape;161;p10"/>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62" name="Google Shape;162;p10"/>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163" name="Google Shape;163;p10"/>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64" name="Google Shape;164;p10"/>
          <p:cNvSpPr txBox="1"/>
          <p:nvPr/>
        </p:nvSpPr>
        <p:spPr>
          <a:xfrm>
            <a:off x="6623635" y="1959438"/>
            <a:ext cx="2625287" cy="914400"/>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Peripheral and Central Signals</a:t>
            </a:r>
            <a:endParaRPr/>
          </a:p>
        </p:txBody>
      </p:sp>
      <p:pic>
        <p:nvPicPr>
          <p:cNvPr id="165" name="Google Shape;165;p10" descr="Full Stomach Cartoon Icon. Human Organ a Graphic by smartstartstocker ·  Creative Fabrica"/>
          <p:cNvPicPr preferRelativeResize="0"/>
          <p:nvPr/>
        </p:nvPicPr>
        <p:blipFill rotWithShape="1">
          <a:blip r:embed="rId6">
            <a:alphaModFix/>
          </a:blip>
          <a:srcRect l="28428" r="28391"/>
          <a:stretch/>
        </p:blipFill>
        <p:spPr>
          <a:xfrm>
            <a:off x="512528" y="2346241"/>
            <a:ext cx="1337028" cy="2064256"/>
          </a:xfrm>
          <a:prstGeom prst="rect">
            <a:avLst/>
          </a:prstGeom>
          <a:noFill/>
          <a:ln>
            <a:noFill/>
          </a:ln>
        </p:spPr>
      </p:pic>
      <p:pic>
        <p:nvPicPr>
          <p:cNvPr id="166" name="Google Shape;166;p10" descr="How To Draw A Cartoon Brain – A Step by Step Guide"/>
          <p:cNvPicPr preferRelativeResize="0"/>
          <p:nvPr/>
        </p:nvPicPr>
        <p:blipFill rotWithShape="1">
          <a:blip r:embed="rId7">
            <a:alphaModFix/>
          </a:blip>
          <a:srcRect l="10100" t="26760" r="8393" b="24210"/>
          <a:stretch/>
        </p:blipFill>
        <p:spPr>
          <a:xfrm>
            <a:off x="2555951" y="142782"/>
            <a:ext cx="1853485" cy="1560583"/>
          </a:xfrm>
          <a:prstGeom prst="rect">
            <a:avLst/>
          </a:prstGeom>
          <a:noFill/>
          <a:ln>
            <a:noFill/>
          </a:ln>
        </p:spPr>
      </p:pic>
      <p:sp>
        <p:nvSpPr>
          <p:cNvPr id="167" name="Google Shape;167;p10"/>
          <p:cNvSpPr/>
          <p:nvPr/>
        </p:nvSpPr>
        <p:spPr>
          <a:xfrm rot="7416549" flipH="1">
            <a:off x="2638170" y="3647796"/>
            <a:ext cx="904635" cy="1377173"/>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8" name="Google Shape;168;p10"/>
          <p:cNvSpPr/>
          <p:nvPr/>
        </p:nvSpPr>
        <p:spPr>
          <a:xfrm rot="-6472506" flipH="1">
            <a:off x="1397237" y="872978"/>
            <a:ext cx="904635" cy="1377173"/>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9" name="Google Shape;169;p10"/>
          <p:cNvSpPr/>
          <p:nvPr/>
        </p:nvSpPr>
        <p:spPr>
          <a:xfrm rot="821653" flipH="1">
            <a:off x="4717987" y="1048477"/>
            <a:ext cx="904635" cy="1377173"/>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11"/>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76" name="Google Shape;176;p11"/>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177" name="Google Shape;177;p11"/>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78" name="Google Shape;178;p11"/>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179" name="Google Shape;179;p11"/>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80" name="Google Shape;180;p11"/>
          <p:cNvSpPr txBox="1"/>
          <p:nvPr/>
        </p:nvSpPr>
        <p:spPr>
          <a:xfrm>
            <a:off x="378414" y="2454204"/>
            <a:ext cx="1521252" cy="477357"/>
          </a:xfrm>
          <a:prstGeom prst="rect">
            <a:avLst/>
          </a:prstGeom>
          <a:noFill/>
          <a:ln w="9525" cap="flat" cmpd="sng">
            <a:solidFill>
              <a:schemeClr val="dk1"/>
            </a:solidFill>
            <a:prstDash val="solid"/>
            <a:round/>
            <a:headEnd type="none" w="sm" len="sm"/>
            <a:tailEnd type="none" w="sm" len="sm"/>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Serotonin</a:t>
            </a:r>
            <a:endParaRPr/>
          </a:p>
        </p:txBody>
      </p:sp>
      <p:sp>
        <p:nvSpPr>
          <p:cNvPr id="181" name="Google Shape;181;p11"/>
          <p:cNvSpPr txBox="1"/>
          <p:nvPr/>
        </p:nvSpPr>
        <p:spPr>
          <a:xfrm>
            <a:off x="609598" y="497514"/>
            <a:ext cx="9324111"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dirty="0">
                <a:solidFill>
                  <a:srgbClr val="E98E24"/>
                </a:solidFill>
                <a:latin typeface="Arial"/>
                <a:ea typeface="Arial"/>
                <a:cs typeface="Arial"/>
                <a:sym typeface="Arial"/>
              </a:rPr>
              <a:t>Neurotransmitters and the Control of Eating Behavior</a:t>
            </a:r>
            <a:endParaRPr dirty="0"/>
          </a:p>
        </p:txBody>
      </p:sp>
      <p:pic>
        <p:nvPicPr>
          <p:cNvPr id="182" name="Google Shape;182;p11" descr="All About Cortisol | At-Home Health Tests"/>
          <p:cNvPicPr preferRelativeResize="0"/>
          <p:nvPr/>
        </p:nvPicPr>
        <p:blipFill rotWithShape="1">
          <a:blip r:embed="rId5">
            <a:alphaModFix/>
          </a:blip>
          <a:srcRect l="4436" t="38432" r="53490" b="13997"/>
          <a:stretch/>
        </p:blipFill>
        <p:spPr>
          <a:xfrm>
            <a:off x="6733999" y="2041210"/>
            <a:ext cx="2997881" cy="2545704"/>
          </a:xfrm>
          <a:prstGeom prst="rect">
            <a:avLst/>
          </a:prstGeom>
          <a:noFill/>
          <a:ln>
            <a:noFill/>
          </a:ln>
        </p:spPr>
      </p:pic>
      <p:pic>
        <p:nvPicPr>
          <p:cNvPr id="183" name="Google Shape;183;p11" descr="Dopamine – The Science of Parkinson's"/>
          <p:cNvPicPr preferRelativeResize="0"/>
          <p:nvPr/>
        </p:nvPicPr>
        <p:blipFill rotWithShape="1">
          <a:blip r:embed="rId6">
            <a:alphaModFix/>
          </a:blip>
          <a:srcRect/>
          <a:stretch/>
        </p:blipFill>
        <p:spPr>
          <a:xfrm>
            <a:off x="3465797" y="1585269"/>
            <a:ext cx="2644112" cy="1225025"/>
          </a:xfrm>
          <a:prstGeom prst="rect">
            <a:avLst/>
          </a:prstGeom>
          <a:noFill/>
          <a:ln>
            <a:noFill/>
          </a:ln>
        </p:spPr>
      </p:pic>
      <p:pic>
        <p:nvPicPr>
          <p:cNvPr id="184" name="Google Shape;184;p11" descr="Serotonin - Wikipedia"/>
          <p:cNvPicPr preferRelativeResize="0"/>
          <p:nvPr/>
        </p:nvPicPr>
        <p:blipFill rotWithShape="1">
          <a:blip r:embed="rId7">
            <a:alphaModFix/>
          </a:blip>
          <a:srcRect/>
          <a:stretch/>
        </p:blipFill>
        <p:spPr>
          <a:xfrm>
            <a:off x="439254" y="2540483"/>
            <a:ext cx="2537626" cy="1837503"/>
          </a:xfrm>
          <a:prstGeom prst="rect">
            <a:avLst/>
          </a:prstGeom>
          <a:noFill/>
          <a:ln>
            <a:noFill/>
          </a:ln>
        </p:spPr>
      </p:pic>
      <p:sp>
        <p:nvSpPr>
          <p:cNvPr id="185" name="Google Shape;185;p11"/>
          <p:cNvSpPr txBox="1"/>
          <p:nvPr/>
        </p:nvSpPr>
        <p:spPr>
          <a:xfrm>
            <a:off x="6915414" y="2041210"/>
            <a:ext cx="1521252" cy="498087"/>
          </a:xfrm>
          <a:prstGeom prst="rect">
            <a:avLst/>
          </a:prstGeom>
          <a:noFill/>
          <a:ln w="9525" cap="flat" cmpd="sng">
            <a:solidFill>
              <a:schemeClr val="dk1"/>
            </a:solidFill>
            <a:prstDash val="solid"/>
            <a:round/>
            <a:headEnd type="none" w="sm" len="sm"/>
            <a:tailEnd type="none" w="sm" len="sm"/>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Cortisol</a:t>
            </a:r>
            <a:endParaRPr sz="2400" b="0" i="0" u="none" strike="noStrike" cap="none">
              <a:solidFill>
                <a:srgbClr val="000000"/>
              </a:solidFill>
              <a:latin typeface="Arial"/>
              <a:ea typeface="Arial"/>
              <a:cs typeface="Arial"/>
              <a:sym typeface="Arial"/>
            </a:endParaRPr>
          </a:p>
        </p:txBody>
      </p:sp>
      <p:sp>
        <p:nvSpPr>
          <p:cNvPr id="186" name="Google Shape;186;p11"/>
          <p:cNvSpPr txBox="1"/>
          <p:nvPr/>
        </p:nvSpPr>
        <p:spPr>
          <a:xfrm>
            <a:off x="4586620" y="2730333"/>
            <a:ext cx="1595120" cy="442175"/>
          </a:xfrm>
          <a:prstGeom prst="rect">
            <a:avLst/>
          </a:prstGeom>
          <a:noFill/>
          <a:ln w="9525" cap="flat" cmpd="sng">
            <a:solidFill>
              <a:schemeClr val="dk1"/>
            </a:solidFill>
            <a:prstDash val="solid"/>
            <a:round/>
            <a:headEnd type="none" w="sm" len="sm"/>
            <a:tailEnd type="none" w="sm" len="sm"/>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Dopamine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pic>
        <p:nvPicPr>
          <p:cNvPr id="192" name="Google Shape;192;p12" descr="What Is Dopamine In The Brain"/>
          <p:cNvPicPr preferRelativeResize="0"/>
          <p:nvPr/>
        </p:nvPicPr>
        <p:blipFill rotWithShape="1">
          <a:blip r:embed="rId3">
            <a:alphaModFix/>
          </a:blip>
          <a:srcRect/>
          <a:stretch/>
        </p:blipFill>
        <p:spPr>
          <a:xfrm>
            <a:off x="4142207" y="126550"/>
            <a:ext cx="5851586" cy="4552792"/>
          </a:xfrm>
          <a:prstGeom prst="rect">
            <a:avLst/>
          </a:prstGeom>
          <a:noFill/>
          <a:ln>
            <a:noFill/>
          </a:ln>
        </p:spPr>
      </p:pic>
      <p:sp>
        <p:nvSpPr>
          <p:cNvPr id="193" name="Google Shape;193;p12"/>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94" name="Google Shape;194;p12"/>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195" name="Google Shape;195;p12"/>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96" name="Google Shape;196;p12"/>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197" name="Google Shape;197;p12"/>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98" name="Google Shape;198;p12"/>
          <p:cNvSpPr txBox="1"/>
          <p:nvPr/>
        </p:nvSpPr>
        <p:spPr>
          <a:xfrm>
            <a:off x="501380" y="1152800"/>
            <a:ext cx="3354340" cy="1828800"/>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Pleasure related to food</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Role in compulsion (e.g. binge eating)</a:t>
            </a:r>
            <a:endParaRPr sz="2400" b="0" i="0" u="none" strike="noStrike" cap="none">
              <a:solidFill>
                <a:srgbClr val="000000"/>
              </a:solidFill>
              <a:latin typeface="Arial"/>
              <a:ea typeface="Arial"/>
              <a:cs typeface="Arial"/>
              <a:sym typeface="Arial"/>
            </a:endParaRPr>
          </a:p>
        </p:txBody>
      </p:sp>
      <p:sp>
        <p:nvSpPr>
          <p:cNvPr id="199" name="Google Shape;199;p12"/>
          <p:cNvSpPr txBox="1"/>
          <p:nvPr/>
        </p:nvSpPr>
        <p:spPr>
          <a:xfrm>
            <a:off x="231139" y="126550"/>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Dopamine Reward Circuit</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13" descr="Human Immune System Cartoon Stock Illustrations – 1,026 Human Immune System  Cartoon Stock Illustrations, Vectors &amp; Clipart - Dreamstime"/>
          <p:cNvPicPr preferRelativeResize="0"/>
          <p:nvPr/>
        </p:nvPicPr>
        <p:blipFill rotWithShape="1">
          <a:blip r:embed="rId3">
            <a:alphaModFix/>
          </a:blip>
          <a:srcRect l="14310" t="13257" r="14002" b="18208"/>
          <a:stretch/>
        </p:blipFill>
        <p:spPr>
          <a:xfrm>
            <a:off x="7637800" y="3394017"/>
            <a:ext cx="942399" cy="951552"/>
          </a:xfrm>
          <a:prstGeom prst="rect">
            <a:avLst/>
          </a:prstGeom>
          <a:noFill/>
          <a:ln>
            <a:noFill/>
          </a:ln>
        </p:spPr>
      </p:pic>
      <p:pic>
        <p:nvPicPr>
          <p:cNvPr id="206" name="Google Shape;206;p13" descr="How To Draw A Cartoon Brain – A Step by Step Guide"/>
          <p:cNvPicPr preferRelativeResize="0"/>
          <p:nvPr/>
        </p:nvPicPr>
        <p:blipFill rotWithShape="1">
          <a:blip r:embed="rId4">
            <a:alphaModFix/>
          </a:blip>
          <a:srcRect t="24899" b="24202"/>
          <a:stretch/>
        </p:blipFill>
        <p:spPr>
          <a:xfrm>
            <a:off x="1679573" y="1065040"/>
            <a:ext cx="1270954" cy="905435"/>
          </a:xfrm>
          <a:prstGeom prst="rect">
            <a:avLst/>
          </a:prstGeom>
          <a:noFill/>
          <a:ln>
            <a:noFill/>
          </a:ln>
        </p:spPr>
      </p:pic>
      <p:sp>
        <p:nvSpPr>
          <p:cNvPr id="207" name="Google Shape;207;p13"/>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208" name="Google Shape;208;p13"/>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09" name="Google Shape;209;p13"/>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210" name="Google Shape;210;p13"/>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211" name="Google Shape;211;p13"/>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Long-Term Effects on Body Systems</a:t>
            </a:r>
            <a:endParaRPr/>
          </a:p>
        </p:txBody>
      </p:sp>
      <p:pic>
        <p:nvPicPr>
          <p:cNvPr id="212" name="Google Shape;212;p13" descr="Human Heart Cartoon by Aloysius Patrimonio - Royalty Free and Rights  Managed Licenses"/>
          <p:cNvPicPr preferRelativeResize="0"/>
          <p:nvPr/>
        </p:nvPicPr>
        <p:blipFill rotWithShape="1">
          <a:blip r:embed="rId6">
            <a:alphaModFix/>
          </a:blip>
          <a:srcRect l="18790" t="7882" r="16485" b="7864"/>
          <a:stretch/>
        </p:blipFill>
        <p:spPr>
          <a:xfrm>
            <a:off x="845528" y="2055191"/>
            <a:ext cx="747211" cy="972646"/>
          </a:xfrm>
          <a:prstGeom prst="rect">
            <a:avLst/>
          </a:prstGeom>
          <a:noFill/>
          <a:ln>
            <a:noFill/>
          </a:ln>
        </p:spPr>
      </p:pic>
      <p:pic>
        <p:nvPicPr>
          <p:cNvPr id="213" name="Google Shape;213;p13" descr="Colon Or Intestine In Cartoon Style Stock Illustration - Download Image Now  - Intestine, Illustration, Medical Exam - iStock"/>
          <p:cNvPicPr preferRelativeResize="0"/>
          <p:nvPr/>
        </p:nvPicPr>
        <p:blipFill rotWithShape="1">
          <a:blip r:embed="rId7">
            <a:alphaModFix/>
          </a:blip>
          <a:srcRect/>
          <a:stretch/>
        </p:blipFill>
        <p:spPr>
          <a:xfrm>
            <a:off x="1679573" y="3473652"/>
            <a:ext cx="1052968" cy="1052968"/>
          </a:xfrm>
          <a:prstGeom prst="rect">
            <a:avLst/>
          </a:prstGeom>
          <a:noFill/>
          <a:ln>
            <a:noFill/>
          </a:ln>
        </p:spPr>
      </p:pic>
      <p:pic>
        <p:nvPicPr>
          <p:cNvPr id="214" name="Google Shape;214;p13"/>
          <p:cNvPicPr preferRelativeResize="0"/>
          <p:nvPr/>
        </p:nvPicPr>
        <p:blipFill rotWithShape="1">
          <a:blip r:embed="rId8">
            <a:alphaModFix/>
          </a:blip>
          <a:srcRect/>
          <a:stretch/>
        </p:blipFill>
        <p:spPr>
          <a:xfrm>
            <a:off x="677880" y="4572000"/>
            <a:ext cx="922320" cy="914400"/>
          </a:xfrm>
          <a:prstGeom prst="rect">
            <a:avLst/>
          </a:prstGeom>
          <a:noFill/>
          <a:ln>
            <a:noFill/>
          </a:ln>
        </p:spPr>
      </p:pic>
      <p:pic>
        <p:nvPicPr>
          <p:cNvPr id="215" name="Google Shape;215;p13" descr="Premium Vector | Skeletal fiber biceps muscle structure muscle of human  body Red inside tissue of people"/>
          <p:cNvPicPr preferRelativeResize="0"/>
          <p:nvPr/>
        </p:nvPicPr>
        <p:blipFill rotWithShape="1">
          <a:blip r:embed="rId9">
            <a:alphaModFix/>
          </a:blip>
          <a:srcRect l="10366" t="7790" r="9973" b="6589"/>
          <a:stretch/>
        </p:blipFill>
        <p:spPr>
          <a:xfrm>
            <a:off x="8026871" y="1411914"/>
            <a:ext cx="1106656" cy="991848"/>
          </a:xfrm>
          <a:prstGeom prst="rect">
            <a:avLst/>
          </a:prstGeom>
          <a:noFill/>
          <a:ln>
            <a:noFill/>
          </a:ln>
        </p:spPr>
      </p:pic>
      <p:pic>
        <p:nvPicPr>
          <p:cNvPr id="216" name="Google Shape;216;p13" descr="Cartoon Bones Images – Browse 295,627 Stock Photos, Vectors, and Video |  Adobe Stock"/>
          <p:cNvPicPr preferRelativeResize="0"/>
          <p:nvPr/>
        </p:nvPicPr>
        <p:blipFill rotWithShape="1">
          <a:blip r:embed="rId10">
            <a:alphaModFix/>
          </a:blip>
          <a:srcRect/>
          <a:stretch/>
        </p:blipFill>
        <p:spPr>
          <a:xfrm>
            <a:off x="6739551" y="645452"/>
            <a:ext cx="792011" cy="766462"/>
          </a:xfrm>
          <a:prstGeom prst="rect">
            <a:avLst/>
          </a:prstGeom>
          <a:noFill/>
          <a:ln>
            <a:noFill/>
          </a:ln>
        </p:spPr>
      </p:pic>
      <p:pic>
        <p:nvPicPr>
          <p:cNvPr id="217" name="Google Shape;217;p13" descr="Eating Disorders vs. Disordered Eating: What's the Difference?"/>
          <p:cNvPicPr preferRelativeResize="0"/>
          <p:nvPr/>
        </p:nvPicPr>
        <p:blipFill rotWithShape="1">
          <a:blip r:embed="rId11">
            <a:alphaModFix/>
          </a:blip>
          <a:srcRect t="16394" b="16705"/>
          <a:stretch/>
        </p:blipFill>
        <p:spPr>
          <a:xfrm>
            <a:off x="3251046" y="1432539"/>
            <a:ext cx="3577908" cy="2393652"/>
          </a:xfrm>
          <a:prstGeom prst="rect">
            <a:avLst/>
          </a:prstGeom>
          <a:noFill/>
          <a:ln>
            <a:noFill/>
          </a:ln>
        </p:spPr>
      </p:pic>
      <p:pic>
        <p:nvPicPr>
          <p:cNvPr id="218" name="Google Shape;218;p13" descr="Female reproductive system, uterus and ovaries isolated pink icon in cartoon  style. 5428126 Vector Art at Vecteezy"/>
          <p:cNvPicPr preferRelativeResize="0"/>
          <p:nvPr/>
        </p:nvPicPr>
        <p:blipFill rotWithShape="1">
          <a:blip r:embed="rId12">
            <a:alphaModFix/>
          </a:blip>
          <a:srcRect/>
          <a:stretch/>
        </p:blipFill>
        <p:spPr>
          <a:xfrm>
            <a:off x="5499914" y="3846817"/>
            <a:ext cx="1039741" cy="911400"/>
          </a:xfrm>
          <a:prstGeom prst="rect">
            <a:avLst/>
          </a:prstGeom>
          <a:noFill/>
          <a:ln>
            <a:noFill/>
          </a:ln>
        </p:spPr>
      </p:pic>
      <p:sp>
        <p:nvSpPr>
          <p:cNvPr id="219" name="Google Shape;219;p13"/>
          <p:cNvSpPr/>
          <p:nvPr/>
        </p:nvSpPr>
        <p:spPr>
          <a:xfrm rot="-4747238" flipH="1">
            <a:off x="2581379" y="2938160"/>
            <a:ext cx="554033" cy="613784"/>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0" name="Google Shape;220;p13"/>
          <p:cNvSpPr/>
          <p:nvPr/>
        </p:nvSpPr>
        <p:spPr>
          <a:xfrm rot="-2398373" flipH="1">
            <a:off x="3064057" y="1257422"/>
            <a:ext cx="554033" cy="613784"/>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1" name="Google Shape;221;p13"/>
          <p:cNvSpPr/>
          <p:nvPr/>
        </p:nvSpPr>
        <p:spPr>
          <a:xfrm rot="3767832" flipH="1">
            <a:off x="6696003" y="1553570"/>
            <a:ext cx="554033" cy="613784"/>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2" name="Google Shape;222;p13"/>
          <p:cNvSpPr/>
          <p:nvPr/>
        </p:nvSpPr>
        <p:spPr>
          <a:xfrm rot="9879582" flipH="1">
            <a:off x="4818475" y="3900891"/>
            <a:ext cx="554033" cy="613784"/>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3" name="Google Shape;223;p13"/>
          <p:cNvSpPr/>
          <p:nvPr/>
        </p:nvSpPr>
        <p:spPr>
          <a:xfrm rot="9546501" flipH="1">
            <a:off x="6813183" y="3207160"/>
            <a:ext cx="554033" cy="613784"/>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4" name="Google Shape;224;p13"/>
          <p:cNvSpPr/>
          <p:nvPr/>
        </p:nvSpPr>
        <p:spPr>
          <a:xfrm rot="5612102" flipH="1">
            <a:off x="7216106" y="2162037"/>
            <a:ext cx="510446" cy="1081668"/>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5" name="Google Shape;225;p13"/>
          <p:cNvSpPr/>
          <p:nvPr/>
        </p:nvSpPr>
        <p:spPr>
          <a:xfrm rot="-4241127" flipH="1">
            <a:off x="2229353" y="1710906"/>
            <a:ext cx="525780" cy="1538000"/>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pic>
        <p:nvPicPr>
          <p:cNvPr id="231" name="Google Shape;231;p14" descr="Basal Metabolic Rate — The Body Architects inc. - Atlanta Personal Trainer  and Nutritionist"/>
          <p:cNvPicPr preferRelativeResize="0"/>
          <p:nvPr/>
        </p:nvPicPr>
        <p:blipFill rotWithShape="1">
          <a:blip r:embed="rId3">
            <a:alphaModFix/>
          </a:blip>
          <a:srcRect/>
          <a:stretch/>
        </p:blipFill>
        <p:spPr>
          <a:xfrm>
            <a:off x="5040000" y="978700"/>
            <a:ext cx="4763579" cy="3584554"/>
          </a:xfrm>
          <a:prstGeom prst="rect">
            <a:avLst/>
          </a:prstGeom>
          <a:noFill/>
          <a:ln>
            <a:noFill/>
          </a:ln>
        </p:spPr>
      </p:pic>
      <p:sp>
        <p:nvSpPr>
          <p:cNvPr id="232" name="Google Shape;232;p14"/>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233" name="Google Shape;233;p14"/>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234" name="Google Shape;234;p14"/>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35" name="Google Shape;235;p14"/>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236" name="Google Shape;236;p14"/>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237" name="Google Shape;237;p14"/>
          <p:cNvSpPr txBox="1"/>
          <p:nvPr/>
        </p:nvSpPr>
        <p:spPr>
          <a:xfrm>
            <a:off x="1179080" y="889529"/>
            <a:ext cx="3750580" cy="3043083"/>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Reduction of basal metabolic rate in response to caloric restriction</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Effects on the autonomic nervous system</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Bradycardia, hypothermia, hypotension</a:t>
            </a:r>
            <a:endParaRPr dirty="0"/>
          </a:p>
        </p:txBody>
      </p:sp>
      <p:sp>
        <p:nvSpPr>
          <p:cNvPr id="238" name="Google Shape;238;p14"/>
          <p:cNvSpPr txBox="1"/>
          <p:nvPr/>
        </p:nvSpPr>
        <p:spPr>
          <a:xfrm>
            <a:off x="677880" y="292900"/>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dirty="0">
                <a:solidFill>
                  <a:srgbClr val="E98E24"/>
                </a:solidFill>
                <a:latin typeface="Arial"/>
                <a:ea typeface="Arial"/>
                <a:cs typeface="Arial"/>
                <a:sym typeface="Arial"/>
              </a:rPr>
              <a:t>Basal Metabolism and Energy Saving</a:t>
            </a: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pic>
        <p:nvPicPr>
          <p:cNvPr id="244" name="Google Shape;244;p15" descr="What is an Endocrinologist and What they do? - AUSOMA"/>
          <p:cNvPicPr preferRelativeResize="0"/>
          <p:nvPr/>
        </p:nvPicPr>
        <p:blipFill rotWithShape="1">
          <a:blip r:embed="rId3">
            <a:alphaModFix amt="20000"/>
          </a:blip>
          <a:srcRect l="11490" r="10450" b="23852"/>
          <a:stretch/>
        </p:blipFill>
        <p:spPr>
          <a:xfrm>
            <a:off x="874101" y="228600"/>
            <a:ext cx="8331798" cy="4572000"/>
          </a:xfrm>
          <a:prstGeom prst="rect">
            <a:avLst/>
          </a:prstGeom>
          <a:noFill/>
          <a:ln>
            <a:noFill/>
          </a:ln>
        </p:spPr>
      </p:pic>
      <p:sp>
        <p:nvSpPr>
          <p:cNvPr id="245" name="Google Shape;245;p15"/>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246" name="Google Shape;246;p15"/>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247" name="Google Shape;247;p15"/>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48" name="Google Shape;248;p15"/>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249" name="Google Shape;249;p15"/>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250" name="Google Shape;250;p15"/>
          <p:cNvSpPr txBox="1"/>
          <p:nvPr/>
        </p:nvSpPr>
        <p:spPr>
          <a:xfrm>
            <a:off x="1858290" y="2292350"/>
            <a:ext cx="6363420" cy="542925"/>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Hormonal and Metabolic Impact</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16"/>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257" name="Google Shape;257;p16"/>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258" name="Google Shape;258;p16"/>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59" name="Google Shape;259;p16"/>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260" name="Google Shape;260;p16"/>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261" name="Google Shape;261;p16"/>
          <p:cNvSpPr txBox="1"/>
          <p:nvPr/>
        </p:nvSpPr>
        <p:spPr>
          <a:xfrm>
            <a:off x="856980" y="1086957"/>
            <a:ext cx="3126441" cy="1828800"/>
          </a:xfrm>
          <a:prstGeom prst="rect">
            <a:avLst/>
          </a:prstGeom>
          <a:noFill/>
          <a:ln>
            <a:noFill/>
          </a:ln>
        </p:spPr>
        <p:txBody>
          <a:bodyPr spcFirstLastPara="1" wrap="square" lIns="90000" tIns="45000" rIns="90000" bIns="45000" anchor="t" anchorCtr="0">
            <a:noAutofit/>
          </a:bodyPr>
          <a:lstStyle/>
          <a:p>
            <a:pPr marL="285750" marR="0" lvl="0" indent="-133350" algn="l" rtl="0">
              <a:lnSpc>
                <a:spcPct val="100000"/>
              </a:lnSpc>
              <a:spcBef>
                <a:spcPts val="0"/>
              </a:spcBef>
              <a:spcAft>
                <a:spcPts val="0"/>
              </a:spcAft>
              <a:buClr>
                <a:schemeClr val="dk1"/>
              </a:buClr>
              <a:buSzPts val="2400"/>
              <a:buFont typeface="Noto Sans Symbols"/>
              <a:buNone/>
            </a:pPr>
            <a:endParaRPr sz="2400" b="0" i="0" u="none" strike="noStrike" cap="none">
              <a:solidFill>
                <a:srgbClr val="000000"/>
              </a:solidFill>
              <a:latin typeface="Arial"/>
              <a:ea typeface="Arial"/>
              <a:cs typeface="Arial"/>
              <a:sym typeface="Arial"/>
            </a:endParaRPr>
          </a:p>
        </p:txBody>
      </p:sp>
      <p:sp>
        <p:nvSpPr>
          <p:cNvPr id="262" name="Google Shape;262;p16"/>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Endocrine System and Amenorrhea </a:t>
            </a:r>
            <a:endParaRPr/>
          </a:p>
        </p:txBody>
      </p:sp>
      <p:pic>
        <p:nvPicPr>
          <p:cNvPr id="263" name="Google Shape;263;p16" descr="Alterations in the hypothalamic-pituitary-ovarian axis in stressed women."/>
          <p:cNvPicPr preferRelativeResize="0"/>
          <p:nvPr/>
        </p:nvPicPr>
        <p:blipFill rotWithShape="1">
          <a:blip r:embed="rId5">
            <a:alphaModFix/>
          </a:blip>
          <a:srcRect/>
          <a:stretch/>
        </p:blipFill>
        <p:spPr>
          <a:xfrm>
            <a:off x="923478" y="1070964"/>
            <a:ext cx="8233044" cy="349936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pic>
        <p:nvPicPr>
          <p:cNvPr id="269" name="Google Shape;269;p17" descr="360+ Muscle Contraction Cartoon Stock Illustrations, Royalty-Free Vector  Graphics &amp; Clip Art - iStock"/>
          <p:cNvPicPr preferRelativeResize="0"/>
          <p:nvPr/>
        </p:nvPicPr>
        <p:blipFill rotWithShape="1">
          <a:blip r:embed="rId3">
            <a:alphaModFix/>
          </a:blip>
          <a:srcRect l="5278" t="5855" r="7830" b="4836"/>
          <a:stretch/>
        </p:blipFill>
        <p:spPr>
          <a:xfrm>
            <a:off x="6747351" y="2001357"/>
            <a:ext cx="2723298" cy="2332502"/>
          </a:xfrm>
          <a:prstGeom prst="rect">
            <a:avLst/>
          </a:prstGeom>
          <a:noFill/>
          <a:ln>
            <a:noFill/>
          </a:ln>
        </p:spPr>
      </p:pic>
      <p:sp>
        <p:nvSpPr>
          <p:cNvPr id="270" name="Google Shape;270;p17"/>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271" name="Google Shape;271;p17"/>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272" name="Google Shape;272;p17"/>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73" name="Google Shape;273;p17"/>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274" name="Google Shape;274;p17"/>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275" name="Google Shape;275;p17"/>
          <p:cNvSpPr txBox="1"/>
          <p:nvPr/>
        </p:nvSpPr>
        <p:spPr>
          <a:xfrm>
            <a:off x="856980" y="1086957"/>
            <a:ext cx="5963639" cy="1828800"/>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Muscle catabolism in energy deficiency</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Reduction of physical strength and performance</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Loss of lean mass even with a "toned" appearance</a:t>
            </a:r>
            <a:endParaRPr/>
          </a:p>
        </p:txBody>
      </p:sp>
      <p:sp>
        <p:nvSpPr>
          <p:cNvPr id="276" name="Google Shape;276;p17"/>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Lean and Muscle Mass Changes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pic>
        <p:nvPicPr>
          <p:cNvPr id="282" name="Google Shape;282;p18" descr="Osteoporosis: UAB-led study approved for a $13.9 million award to  investigate prevention of bone fractures - UAB News"/>
          <p:cNvPicPr preferRelativeResize="0"/>
          <p:nvPr/>
        </p:nvPicPr>
        <p:blipFill rotWithShape="1">
          <a:blip r:embed="rId3">
            <a:alphaModFix/>
          </a:blip>
          <a:srcRect t="9495" b="10828"/>
          <a:stretch/>
        </p:blipFill>
        <p:spPr>
          <a:xfrm>
            <a:off x="6111128" y="2287950"/>
            <a:ext cx="3755820" cy="2247518"/>
          </a:xfrm>
          <a:prstGeom prst="rect">
            <a:avLst/>
          </a:prstGeom>
          <a:noFill/>
          <a:ln>
            <a:noFill/>
          </a:ln>
        </p:spPr>
      </p:pic>
      <p:sp>
        <p:nvSpPr>
          <p:cNvPr id="283" name="Google Shape;283;p18"/>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284" name="Google Shape;284;p18"/>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285" name="Google Shape;285;p18"/>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86" name="Google Shape;286;p18"/>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287" name="Google Shape;287;p18"/>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288" name="Google Shape;288;p18"/>
          <p:cNvSpPr txBox="1"/>
          <p:nvPr/>
        </p:nvSpPr>
        <p:spPr>
          <a:xfrm>
            <a:off x="856980" y="1086956"/>
            <a:ext cx="5289820" cy="2667299"/>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Reduced estrogen production → loss of bone density</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Impaired intestinal calcium absorption</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Risk of osteopenia and early osteoporosis</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Stress fractures also in young athletes</a:t>
            </a:r>
            <a:endParaRPr sz="2400" b="0" i="0" u="none" strike="noStrike" cap="none">
              <a:solidFill>
                <a:srgbClr val="000000"/>
              </a:solidFill>
              <a:latin typeface="Arial"/>
              <a:ea typeface="Arial"/>
              <a:cs typeface="Arial"/>
              <a:sym typeface="Arial"/>
            </a:endParaRPr>
          </a:p>
        </p:txBody>
      </p:sp>
      <p:sp>
        <p:nvSpPr>
          <p:cNvPr id="289" name="Google Shape;289;p18"/>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Bone Density and Osteoporosis Risk</a:t>
            </a:r>
            <a:endParaRPr/>
          </a:p>
        </p:txBody>
      </p:sp>
      <p:pic>
        <p:nvPicPr>
          <p:cNvPr id="290" name="Google Shape;290;p18" descr="One Bone to Represent Them All: The Enduring Legacy of the Femur Bone –  Animal Archaeology"/>
          <p:cNvPicPr preferRelativeResize="0"/>
          <p:nvPr/>
        </p:nvPicPr>
        <p:blipFill rotWithShape="1">
          <a:blip r:embed="rId6">
            <a:alphaModFix/>
          </a:blip>
          <a:srcRect/>
          <a:stretch/>
        </p:blipFill>
        <p:spPr>
          <a:xfrm rot="2207404">
            <a:off x="7569136" y="-59399"/>
            <a:ext cx="1312524" cy="191830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a:extLst>
            <a:ext uri="{FF2B5EF4-FFF2-40B4-BE49-F238E27FC236}">
              <a16:creationId xmlns:a16="http://schemas.microsoft.com/office/drawing/2014/main" id="{7C4CD518-34EE-7928-D5EF-29F6BEE00E5A}"/>
            </a:ext>
          </a:extLst>
        </p:cNvPr>
        <p:cNvGrpSpPr/>
        <p:nvPr/>
      </p:nvGrpSpPr>
      <p:grpSpPr>
        <a:xfrm>
          <a:off x="0" y="0"/>
          <a:ext cx="0" cy="0"/>
          <a:chOff x="0" y="0"/>
          <a:chExt cx="0" cy="0"/>
        </a:xfrm>
      </p:grpSpPr>
      <p:sp>
        <p:nvSpPr>
          <p:cNvPr id="62" name="Google Shape;62;p3">
            <a:extLst>
              <a:ext uri="{FF2B5EF4-FFF2-40B4-BE49-F238E27FC236}">
                <a16:creationId xmlns:a16="http://schemas.microsoft.com/office/drawing/2014/main" id="{F5218751-AE5D-4772-8BF7-63D8C0BBAE21}"/>
              </a:ext>
            </a:extLst>
          </p:cNvPr>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63" name="Google Shape;63;p3">
            <a:extLst>
              <a:ext uri="{FF2B5EF4-FFF2-40B4-BE49-F238E27FC236}">
                <a16:creationId xmlns:a16="http://schemas.microsoft.com/office/drawing/2014/main" id="{CC4926CD-7293-7853-0076-63A6131DE8A2}"/>
              </a:ext>
            </a:extLst>
          </p:cNvPr>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64" name="Google Shape;64;p3">
            <a:extLst>
              <a:ext uri="{FF2B5EF4-FFF2-40B4-BE49-F238E27FC236}">
                <a16:creationId xmlns:a16="http://schemas.microsoft.com/office/drawing/2014/main" id="{459C2996-8182-C03E-EFBB-907C43D79130}"/>
              </a:ext>
            </a:extLst>
          </p:cNvPr>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65" name="Google Shape;65;p3">
            <a:extLst>
              <a:ext uri="{FF2B5EF4-FFF2-40B4-BE49-F238E27FC236}">
                <a16:creationId xmlns:a16="http://schemas.microsoft.com/office/drawing/2014/main" id="{0B53F678-C1D3-769F-C7F1-0EA595D0A761}"/>
              </a:ext>
            </a:extLst>
          </p:cNvPr>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66" name="Google Shape;66;p3">
            <a:extLst>
              <a:ext uri="{FF2B5EF4-FFF2-40B4-BE49-F238E27FC236}">
                <a16:creationId xmlns:a16="http://schemas.microsoft.com/office/drawing/2014/main" id="{BE84B59F-9466-CC7E-2C3E-00D56E44D35B}"/>
              </a:ext>
            </a:extLst>
          </p:cNvPr>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67" name="Google Shape;67;p3">
            <a:extLst>
              <a:ext uri="{FF2B5EF4-FFF2-40B4-BE49-F238E27FC236}">
                <a16:creationId xmlns:a16="http://schemas.microsoft.com/office/drawing/2014/main" id="{97F7E811-6E48-EFCE-1DC8-F567E9F00B71}"/>
              </a:ext>
            </a:extLst>
          </p:cNvPr>
          <p:cNvSpPr txBox="1"/>
          <p:nvPr/>
        </p:nvSpPr>
        <p:spPr>
          <a:xfrm>
            <a:off x="657098" y="1675844"/>
            <a:ext cx="5782580" cy="1828800"/>
          </a:xfrm>
          <a:prstGeom prst="rect">
            <a:avLst/>
          </a:prstGeom>
          <a:noFill/>
          <a:ln>
            <a:noFill/>
          </a:ln>
        </p:spPr>
        <p:txBody>
          <a:bodyPr spcFirstLastPara="1" wrap="square" lIns="90000" tIns="45000" rIns="90000" bIns="45000" anchor="t" anchorCtr="0">
            <a:noAutofit/>
          </a:bodyPr>
          <a:lstStyle/>
          <a:p>
            <a:pPr marR="0" lvl="0" algn="l" rtl="0">
              <a:lnSpc>
                <a:spcPct val="100000"/>
              </a:lnSpc>
              <a:spcBef>
                <a:spcPts val="0"/>
              </a:spcBef>
              <a:spcAft>
                <a:spcPts val="0"/>
              </a:spcAft>
              <a:buClr>
                <a:srgbClr val="000000"/>
              </a:buClr>
              <a:buSzPts val="2400"/>
            </a:pPr>
            <a:r>
              <a:rPr lang="it-IT" sz="2400" b="0" i="0" u="none" strike="noStrike" cap="none" dirty="0">
                <a:solidFill>
                  <a:srgbClr val="000000"/>
                </a:solidFill>
                <a:latin typeface="Arial"/>
                <a:ea typeface="Arial"/>
                <a:cs typeface="Arial"/>
                <a:sym typeface="Arial"/>
              </a:rPr>
              <a:t>6,7,8,14, 17-25</a:t>
            </a:r>
            <a:endParaRPr sz="2400" b="0" i="0" u="none" strike="noStrike" cap="none" dirty="0">
              <a:solidFill>
                <a:srgbClr val="000000"/>
              </a:solidFill>
              <a:latin typeface="Arial"/>
              <a:ea typeface="Arial"/>
              <a:cs typeface="Arial"/>
              <a:sym typeface="Arial"/>
            </a:endParaRPr>
          </a:p>
        </p:txBody>
      </p:sp>
      <p:sp>
        <p:nvSpPr>
          <p:cNvPr id="68" name="Google Shape;68;p3">
            <a:extLst>
              <a:ext uri="{FF2B5EF4-FFF2-40B4-BE49-F238E27FC236}">
                <a16:creationId xmlns:a16="http://schemas.microsoft.com/office/drawing/2014/main" id="{E191DC73-D2A0-906E-9071-147DBCC28758}"/>
              </a:ext>
            </a:extLst>
          </p:cNvPr>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dirty="0">
                <a:solidFill>
                  <a:srgbClr val="E98E24"/>
                </a:solidFill>
                <a:latin typeface="Arial"/>
                <a:ea typeface="Arial"/>
                <a:cs typeface="Arial"/>
                <a:sym typeface="Arial"/>
              </a:rPr>
              <a:t>MANDATORY: </a:t>
            </a:r>
            <a:endParaRPr dirty="0"/>
          </a:p>
        </p:txBody>
      </p:sp>
      <p:pic>
        <p:nvPicPr>
          <p:cNvPr id="69" name="Google Shape;69;p3" descr="Warning Signs of an Eating Disorder - Mental Health Hotline">
            <a:extLst>
              <a:ext uri="{FF2B5EF4-FFF2-40B4-BE49-F238E27FC236}">
                <a16:creationId xmlns:a16="http://schemas.microsoft.com/office/drawing/2014/main" id="{4586B394-5897-3105-4FA8-4AEA928F7687}"/>
              </a:ext>
            </a:extLst>
          </p:cNvPr>
          <p:cNvPicPr preferRelativeResize="0"/>
          <p:nvPr/>
        </p:nvPicPr>
        <p:blipFill rotWithShape="1">
          <a:blip r:embed="rId5">
            <a:alphaModFix/>
          </a:blip>
          <a:srcRect/>
          <a:stretch/>
        </p:blipFill>
        <p:spPr>
          <a:xfrm>
            <a:off x="2003484" y="7380312"/>
            <a:ext cx="2795602" cy="1463323"/>
          </a:xfrm>
          <a:prstGeom prst="rect">
            <a:avLst/>
          </a:prstGeom>
          <a:noFill/>
          <a:ln>
            <a:noFill/>
          </a:ln>
        </p:spPr>
      </p:pic>
      <p:pic>
        <p:nvPicPr>
          <p:cNvPr id="71" name="Google Shape;71;p3" descr="Eating disorders | Find help and support | Kids Helpline">
            <a:extLst>
              <a:ext uri="{FF2B5EF4-FFF2-40B4-BE49-F238E27FC236}">
                <a16:creationId xmlns:a16="http://schemas.microsoft.com/office/drawing/2014/main" id="{8EBC53AA-DD4D-AC4B-0778-1BDAD2A53A0D}"/>
              </a:ext>
            </a:extLst>
          </p:cNvPr>
          <p:cNvPicPr preferRelativeResize="0"/>
          <p:nvPr/>
        </p:nvPicPr>
        <p:blipFill rotWithShape="1">
          <a:blip r:embed="rId6">
            <a:alphaModFix/>
          </a:blip>
          <a:srcRect/>
          <a:stretch/>
        </p:blipFill>
        <p:spPr>
          <a:xfrm>
            <a:off x="7061735" y="-2808159"/>
            <a:ext cx="2670145" cy="1873087"/>
          </a:xfrm>
          <a:prstGeom prst="rect">
            <a:avLst/>
          </a:prstGeom>
          <a:noFill/>
          <a:ln>
            <a:noFill/>
          </a:ln>
        </p:spPr>
      </p:pic>
    </p:spTree>
    <p:extLst>
      <p:ext uri="{BB962C8B-B14F-4D97-AF65-F5344CB8AC3E}">
        <p14:creationId xmlns:p14="http://schemas.microsoft.com/office/powerpoint/2010/main" val="18453865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pic>
        <p:nvPicPr>
          <p:cNvPr id="296" name="Google Shape;296;p19" descr="Long QT Syndrome: Symptoms &amp; Treatment"/>
          <p:cNvPicPr preferRelativeResize="0"/>
          <p:nvPr/>
        </p:nvPicPr>
        <p:blipFill rotWithShape="1">
          <a:blip r:embed="rId3">
            <a:alphaModFix/>
          </a:blip>
          <a:srcRect t="19328" b="14628"/>
          <a:stretch/>
        </p:blipFill>
        <p:spPr>
          <a:xfrm>
            <a:off x="2661101" y="3218515"/>
            <a:ext cx="4757797" cy="1810685"/>
          </a:xfrm>
          <a:prstGeom prst="rect">
            <a:avLst/>
          </a:prstGeom>
          <a:noFill/>
          <a:ln>
            <a:noFill/>
          </a:ln>
        </p:spPr>
      </p:pic>
      <p:sp>
        <p:nvSpPr>
          <p:cNvPr id="297" name="Google Shape;297;p19"/>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298" name="Google Shape;298;p19"/>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299" name="Google Shape;299;p19"/>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00" name="Google Shape;300;p19"/>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301" name="Google Shape;301;p19"/>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02" name="Google Shape;302;p19"/>
          <p:cNvSpPr txBox="1"/>
          <p:nvPr/>
        </p:nvSpPr>
        <p:spPr>
          <a:xfrm>
            <a:off x="856980" y="1086956"/>
            <a:ext cx="6711262" cy="2667299"/>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Bradycardia and hypotension as an adaptation to energy deficit</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Reduction of cardiac mass in severe cases</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Prolongation of QT interval → risk of arrhythmias</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Possible syncope and collapse from exertion</a:t>
            </a:r>
            <a:endParaRPr sz="2000" b="0" i="0" u="none" strike="noStrike" cap="none">
              <a:solidFill>
                <a:srgbClr val="000000"/>
              </a:solidFill>
              <a:latin typeface="Arial"/>
              <a:ea typeface="Arial"/>
              <a:cs typeface="Arial"/>
              <a:sym typeface="Arial"/>
            </a:endParaRPr>
          </a:p>
        </p:txBody>
      </p:sp>
      <p:sp>
        <p:nvSpPr>
          <p:cNvPr id="303" name="Google Shape;303;p19"/>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Effects on Cardiovascular System</a:t>
            </a:r>
            <a:endParaRPr/>
          </a:p>
        </p:txBody>
      </p:sp>
      <p:pic>
        <p:nvPicPr>
          <p:cNvPr id="304" name="Google Shape;304;p19" descr="Human Heart Cartoon by Aloysius Patrimonio - Royalty Free and Rights  Managed Licenses"/>
          <p:cNvPicPr preferRelativeResize="0"/>
          <p:nvPr/>
        </p:nvPicPr>
        <p:blipFill rotWithShape="1">
          <a:blip r:embed="rId6">
            <a:alphaModFix/>
          </a:blip>
          <a:srcRect l="18790" t="7882" r="16485" b="7864"/>
          <a:stretch/>
        </p:blipFill>
        <p:spPr>
          <a:xfrm>
            <a:off x="7751924" y="562610"/>
            <a:ext cx="1471721" cy="191574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pic>
        <p:nvPicPr>
          <p:cNvPr id="310" name="Google Shape;310;p20" descr="16,000+ Digestive System Cartoon Stock Illustrations, Royalty-Free Vector  Graphics &amp; Clip Art - iStock | Digestive system illustration"/>
          <p:cNvPicPr preferRelativeResize="0"/>
          <p:nvPr/>
        </p:nvPicPr>
        <p:blipFill rotWithShape="1">
          <a:blip r:embed="rId3">
            <a:alphaModFix/>
          </a:blip>
          <a:srcRect/>
          <a:stretch/>
        </p:blipFill>
        <p:spPr>
          <a:xfrm>
            <a:off x="6257127" y="634919"/>
            <a:ext cx="3427259" cy="3337560"/>
          </a:xfrm>
          <a:prstGeom prst="rect">
            <a:avLst/>
          </a:prstGeom>
          <a:noFill/>
          <a:ln>
            <a:noFill/>
          </a:ln>
        </p:spPr>
      </p:pic>
      <p:sp>
        <p:nvSpPr>
          <p:cNvPr id="311" name="Google Shape;311;p20"/>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312" name="Google Shape;312;p20"/>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313" name="Google Shape;313;p20"/>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14" name="Google Shape;314;p20"/>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315" name="Google Shape;315;p20"/>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16" name="Google Shape;316;p20"/>
          <p:cNvSpPr txBox="1"/>
          <p:nvPr/>
        </p:nvSpPr>
        <p:spPr>
          <a:xfrm>
            <a:off x="856980" y="1086957"/>
            <a:ext cx="5533660" cy="3022928"/>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Gastroparesis: slow gastric emptying → nausea, early satiety</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Chronic constipation due to slow intestinal motility</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Recurrent abdominal pain, bloating, feeling of heaviness</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Consequences of self-induced vomiting or laxatives: esophagitis, electrolyte imbalances</a:t>
            </a:r>
            <a:endParaRPr sz="2000" b="0" i="0" u="none" strike="noStrike" cap="none">
              <a:solidFill>
                <a:srgbClr val="000000"/>
              </a:solidFill>
              <a:latin typeface="Arial"/>
              <a:ea typeface="Arial"/>
              <a:cs typeface="Arial"/>
              <a:sym typeface="Arial"/>
            </a:endParaRPr>
          </a:p>
        </p:txBody>
      </p:sp>
      <p:sp>
        <p:nvSpPr>
          <p:cNvPr id="317" name="Google Shape;317;p20"/>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Gastrointestinal System</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pic>
        <p:nvPicPr>
          <p:cNvPr id="323" name="Google Shape;323;p21" descr="7,200+ Cartoon Of A Immune System Stock Illustrations, Royalty-Free Vector  Graphics &amp; Clip Art - iStock"/>
          <p:cNvPicPr preferRelativeResize="0"/>
          <p:nvPr/>
        </p:nvPicPr>
        <p:blipFill rotWithShape="1">
          <a:blip r:embed="rId3">
            <a:alphaModFix/>
          </a:blip>
          <a:srcRect/>
          <a:stretch/>
        </p:blipFill>
        <p:spPr>
          <a:xfrm>
            <a:off x="6248368" y="719768"/>
            <a:ext cx="3721264" cy="3926840"/>
          </a:xfrm>
          <a:prstGeom prst="rect">
            <a:avLst/>
          </a:prstGeom>
          <a:noFill/>
          <a:ln>
            <a:noFill/>
          </a:ln>
        </p:spPr>
      </p:pic>
      <p:sp>
        <p:nvSpPr>
          <p:cNvPr id="324" name="Google Shape;324;p21"/>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325" name="Google Shape;325;p21"/>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326" name="Google Shape;326;p21"/>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27" name="Google Shape;327;p21"/>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328" name="Google Shape;328;p21"/>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29" name="Google Shape;329;p21"/>
          <p:cNvSpPr txBox="1"/>
          <p:nvPr/>
        </p:nvSpPr>
        <p:spPr>
          <a:xfrm>
            <a:off x="856980" y="1086956"/>
            <a:ext cx="5305060" cy="3200563"/>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Anorexia: immunosuppression due to malnutrition → increased risk of infections</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Bulimia and BED: chronic proinflammatory state (↑ cytokines, oxidative stress)</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Dysfunction of the intestinal microbiota</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Impact on muscle healing and resistance to effort</a:t>
            </a:r>
            <a:endParaRPr/>
          </a:p>
        </p:txBody>
      </p:sp>
      <p:sp>
        <p:nvSpPr>
          <p:cNvPr id="330" name="Google Shape;330;p21"/>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Immune System and Inflammation</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pic>
        <p:nvPicPr>
          <p:cNvPr id="336" name="Google Shape;336;p22" descr="35,700+ Human Brain Cartoon Stock Photos, Pictures &amp; Royalty-Free Images -  iStock"/>
          <p:cNvPicPr preferRelativeResize="0"/>
          <p:nvPr/>
        </p:nvPicPr>
        <p:blipFill rotWithShape="1">
          <a:blip r:embed="rId3">
            <a:alphaModFix/>
          </a:blip>
          <a:srcRect l="5037" t="10253" r="6519" b="8221"/>
          <a:stretch/>
        </p:blipFill>
        <p:spPr>
          <a:xfrm>
            <a:off x="7064166" y="1284833"/>
            <a:ext cx="2667714" cy="2459046"/>
          </a:xfrm>
          <a:prstGeom prst="rect">
            <a:avLst/>
          </a:prstGeom>
          <a:noFill/>
          <a:ln>
            <a:noFill/>
          </a:ln>
        </p:spPr>
      </p:pic>
      <p:sp>
        <p:nvSpPr>
          <p:cNvPr id="337" name="Google Shape;337;p22"/>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338" name="Google Shape;338;p22"/>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339" name="Google Shape;339;p22"/>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40" name="Google Shape;340;p22"/>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341" name="Google Shape;341;p22"/>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42" name="Google Shape;342;p22"/>
          <p:cNvSpPr txBox="1"/>
          <p:nvPr/>
        </p:nvSpPr>
        <p:spPr>
          <a:xfrm>
            <a:off x="856980" y="1086957"/>
            <a:ext cx="6711262" cy="1828800"/>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Reduction of brain volume (especially cortex and gray matter)</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Alterations in functional connectivity between emotional and cognitive areas</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Cognitive deficits: attention, memory, mental flexibility</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Effects reversible with adequate nutrition (in part)</a:t>
            </a:r>
            <a:endParaRPr sz="2400" b="0" i="0" u="none" strike="noStrike" cap="none">
              <a:solidFill>
                <a:srgbClr val="000000"/>
              </a:solidFill>
              <a:latin typeface="Arial"/>
              <a:ea typeface="Arial"/>
              <a:cs typeface="Arial"/>
              <a:sym typeface="Arial"/>
            </a:endParaRPr>
          </a:p>
        </p:txBody>
      </p:sp>
      <p:sp>
        <p:nvSpPr>
          <p:cNvPr id="343" name="Google Shape;343;p22"/>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Brain and Neuroplasticity</a:t>
            </a:r>
            <a:endParaRPr sz="2800" b="0" i="0" u="none" strike="noStrike" cap="none">
              <a:solidFill>
                <a:srgbClr val="E98E24"/>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pic>
        <p:nvPicPr>
          <p:cNvPr id="349" name="Google Shape;349;p23" descr="6,000+ Insomnia Cartoon Stock Photos, Pictures &amp; Royalty-Free Images -  iStock | Insomnia concept, Sleep, Counting sheep"/>
          <p:cNvPicPr preferRelativeResize="0"/>
          <p:nvPr/>
        </p:nvPicPr>
        <p:blipFill rotWithShape="1">
          <a:blip r:embed="rId3">
            <a:alphaModFix/>
          </a:blip>
          <a:srcRect/>
          <a:stretch/>
        </p:blipFill>
        <p:spPr>
          <a:xfrm>
            <a:off x="6751320" y="739279"/>
            <a:ext cx="3032644" cy="1897880"/>
          </a:xfrm>
          <a:prstGeom prst="rect">
            <a:avLst/>
          </a:prstGeom>
          <a:noFill/>
          <a:ln>
            <a:noFill/>
          </a:ln>
        </p:spPr>
      </p:pic>
      <p:sp>
        <p:nvSpPr>
          <p:cNvPr id="350" name="Google Shape;350;p23"/>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351" name="Google Shape;351;p23"/>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352" name="Google Shape;352;p23"/>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53" name="Google Shape;353;p23"/>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354" name="Google Shape;354;p23"/>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55" name="Google Shape;355;p23"/>
          <p:cNvSpPr txBox="1"/>
          <p:nvPr/>
        </p:nvSpPr>
        <p:spPr>
          <a:xfrm>
            <a:off x="856980" y="1086956"/>
            <a:ext cx="6711262" cy="2778923"/>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Initial insomnia or frequent awakenings</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Light and non-restorative sleep</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Impact of caloric restriction</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Involvement of the HPA axis and serotonin</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Relationship with anxiety and hyperactivity</a:t>
            </a:r>
            <a:endParaRPr sz="2400" b="0" i="0" u="none" strike="noStrike" cap="none">
              <a:solidFill>
                <a:srgbClr val="000000"/>
              </a:solidFill>
              <a:latin typeface="Arial"/>
              <a:ea typeface="Arial"/>
              <a:cs typeface="Arial"/>
              <a:sym typeface="Arial"/>
            </a:endParaRPr>
          </a:p>
        </p:txBody>
      </p:sp>
      <p:sp>
        <p:nvSpPr>
          <p:cNvPr id="356" name="Google Shape;356;p23"/>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Sleep Disturbances</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pic>
        <p:nvPicPr>
          <p:cNvPr id="362" name="Google Shape;362;p24" descr="Why some bodybuilders feel they are too small"/>
          <p:cNvPicPr preferRelativeResize="0"/>
          <p:nvPr/>
        </p:nvPicPr>
        <p:blipFill rotWithShape="1">
          <a:blip r:embed="rId3">
            <a:alphaModFix amt="20000"/>
          </a:blip>
          <a:srcRect/>
          <a:stretch/>
        </p:blipFill>
        <p:spPr>
          <a:xfrm>
            <a:off x="-182880" y="0"/>
            <a:ext cx="10625134" cy="5056560"/>
          </a:xfrm>
          <a:prstGeom prst="rect">
            <a:avLst/>
          </a:prstGeom>
          <a:noFill/>
          <a:ln>
            <a:noFill/>
          </a:ln>
        </p:spPr>
      </p:pic>
      <p:sp>
        <p:nvSpPr>
          <p:cNvPr id="363" name="Google Shape;363;p24"/>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364" name="Google Shape;364;p24"/>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365" name="Google Shape;365;p24"/>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66" name="Google Shape;366;p24"/>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367" name="Google Shape;367;p24"/>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68" name="Google Shape;368;p24"/>
          <p:cNvSpPr txBox="1"/>
          <p:nvPr/>
        </p:nvSpPr>
        <p:spPr>
          <a:xfrm>
            <a:off x="856980" y="1086957"/>
            <a:ext cx="7673956" cy="1828800"/>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Excessive physical activity and dietary rigidity</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Body dysmorphic disorder with focus on muscles and definition</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Low-calorie diet and use of supplements/</a:t>
            </a:r>
            <a:r>
              <a:rPr lang="en-US" sz="2400" b="0" i="0" u="none" strike="noStrike" cap="none" dirty="0" err="1">
                <a:solidFill>
                  <a:srgbClr val="000000"/>
                </a:solidFill>
                <a:latin typeface="Arial"/>
                <a:ea typeface="Arial"/>
                <a:cs typeface="Arial"/>
                <a:sym typeface="Arial"/>
              </a:rPr>
              <a:t>anabolics</a:t>
            </a:r>
            <a:endParaRPr sz="24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Athletic appearance but signs of energy deficit</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Often unrecognized in sports contexts</a:t>
            </a:r>
            <a:endParaRPr sz="2400" b="0" i="0" u="none" strike="noStrike" cap="none" dirty="0">
              <a:solidFill>
                <a:srgbClr val="000000"/>
              </a:solidFill>
              <a:latin typeface="Arial"/>
              <a:ea typeface="Arial"/>
              <a:cs typeface="Arial"/>
              <a:sym typeface="Arial"/>
            </a:endParaRPr>
          </a:p>
        </p:txBody>
      </p:sp>
      <p:sp>
        <p:nvSpPr>
          <p:cNvPr id="369" name="Google Shape;369;p24"/>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Bigorexia: the Paradox</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pic>
        <p:nvPicPr>
          <p:cNvPr id="375" name="Google Shape;375;p25" descr="What is RED S? (Relative Energy Deficiency in Sport)"/>
          <p:cNvPicPr preferRelativeResize="0"/>
          <p:nvPr/>
        </p:nvPicPr>
        <p:blipFill rotWithShape="1">
          <a:blip r:embed="rId3">
            <a:alphaModFix/>
          </a:blip>
          <a:srcRect/>
          <a:stretch/>
        </p:blipFill>
        <p:spPr>
          <a:xfrm>
            <a:off x="4825551" y="150438"/>
            <a:ext cx="4796704" cy="4802081"/>
          </a:xfrm>
          <a:prstGeom prst="rect">
            <a:avLst/>
          </a:prstGeom>
          <a:noFill/>
          <a:ln>
            <a:noFill/>
          </a:ln>
        </p:spPr>
      </p:pic>
      <p:sp>
        <p:nvSpPr>
          <p:cNvPr id="376" name="Google Shape;376;p25"/>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377" name="Google Shape;377;p25"/>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378" name="Google Shape;378;p25"/>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79" name="Google Shape;379;p25"/>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380" name="Google Shape;380;p25"/>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81" name="Google Shape;381;p25"/>
          <p:cNvSpPr txBox="1"/>
          <p:nvPr/>
        </p:nvSpPr>
        <p:spPr>
          <a:xfrm>
            <a:off x="797043" y="1593607"/>
            <a:ext cx="4185807" cy="1915744"/>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Red-S (Relative Energy Deficiency in Sport)</a:t>
            </a:r>
            <a:endParaRPr/>
          </a:p>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When Sport Consumes More Than It Nourishes</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26"/>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388" name="Google Shape;388;p26"/>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389" name="Google Shape;389;p26"/>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90" name="Google Shape;390;p26"/>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391" name="Google Shape;391;p26"/>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92" name="Google Shape;392;p26"/>
          <p:cNvSpPr txBox="1"/>
          <p:nvPr/>
        </p:nvSpPr>
        <p:spPr>
          <a:xfrm>
            <a:off x="856980" y="1086956"/>
            <a:ext cx="8129540" cy="3027843"/>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EDs are deeply rooted in neurobiology</a:t>
            </a:r>
            <a:endParaRPr/>
          </a:p>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Hypothalamus, neurotransmitters, and hormones all play a role in appetite regulation and eating behavior</a:t>
            </a:r>
            <a:endParaRPr/>
          </a:p>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Hormonal and metabolic disruptions caused by EDs can lead to severe health risks</a:t>
            </a:r>
            <a:endParaRPr/>
          </a:p>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Understanding these physiological mechanisms can help in developing better treatment strategies that address both mind and body </a:t>
            </a:r>
            <a:endParaRPr sz="2400" b="0" i="0" u="none" strike="noStrike" cap="none">
              <a:solidFill>
                <a:srgbClr val="000000"/>
              </a:solidFill>
              <a:latin typeface="Arial"/>
              <a:ea typeface="Arial"/>
              <a:cs typeface="Arial"/>
              <a:sym typeface="Arial"/>
            </a:endParaRPr>
          </a:p>
        </p:txBody>
      </p:sp>
      <p:sp>
        <p:nvSpPr>
          <p:cNvPr id="393" name="Google Shape;393;p26"/>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Take-Home Messages</a:t>
            </a:r>
            <a:endParaRPr/>
          </a:p>
        </p:txBody>
      </p:sp>
      <p:pic>
        <p:nvPicPr>
          <p:cNvPr id="394" name="Google Shape;394;p26" descr="Take away - Free food and restaurant icons"/>
          <p:cNvPicPr preferRelativeResize="0"/>
          <p:nvPr/>
        </p:nvPicPr>
        <p:blipFill rotWithShape="1">
          <a:blip r:embed="rId5">
            <a:alphaModFix/>
          </a:blip>
          <a:srcRect/>
          <a:stretch/>
        </p:blipFill>
        <p:spPr>
          <a:xfrm>
            <a:off x="7351568" y="249253"/>
            <a:ext cx="1035340" cy="103534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0">
          <a:extLst>
            <a:ext uri="{FF2B5EF4-FFF2-40B4-BE49-F238E27FC236}">
              <a16:creationId xmlns:a16="http://schemas.microsoft.com/office/drawing/2014/main" id="{950ACCB5-EA01-7BB6-E63D-E1FDEB9741BC}"/>
            </a:ext>
          </a:extLst>
        </p:cNvPr>
        <p:cNvGrpSpPr/>
        <p:nvPr/>
      </p:nvGrpSpPr>
      <p:grpSpPr>
        <a:xfrm>
          <a:off x="0" y="0"/>
          <a:ext cx="0" cy="0"/>
          <a:chOff x="0" y="0"/>
          <a:chExt cx="0" cy="0"/>
        </a:xfrm>
      </p:grpSpPr>
      <p:pic>
        <p:nvPicPr>
          <p:cNvPr id="61" name="Google Shape;61;p3" descr="Running Phases Anatomy Print Running Stages Biometrics Poster – MimiPrints  Anatomy Prints And Science Art">
            <a:extLst>
              <a:ext uri="{FF2B5EF4-FFF2-40B4-BE49-F238E27FC236}">
                <a16:creationId xmlns:a16="http://schemas.microsoft.com/office/drawing/2014/main" id="{7988EB72-BCCC-B3F3-CE18-7A4A94447FB9}"/>
              </a:ext>
            </a:extLst>
          </p:cNvPr>
          <p:cNvPicPr preferRelativeResize="0"/>
          <p:nvPr/>
        </p:nvPicPr>
        <p:blipFill rotWithShape="1">
          <a:blip r:embed="rId3">
            <a:alphaModFix amt="20000"/>
          </a:blip>
          <a:srcRect l="10028" t="24899" r="8803" b="19373"/>
          <a:stretch/>
        </p:blipFill>
        <p:spPr>
          <a:xfrm>
            <a:off x="4464433" y="821032"/>
            <a:ext cx="5350631" cy="3673656"/>
          </a:xfrm>
          <a:prstGeom prst="rect">
            <a:avLst/>
          </a:prstGeom>
          <a:noFill/>
          <a:ln>
            <a:noFill/>
          </a:ln>
        </p:spPr>
      </p:pic>
      <p:sp>
        <p:nvSpPr>
          <p:cNvPr id="62" name="Google Shape;62;p3">
            <a:extLst>
              <a:ext uri="{FF2B5EF4-FFF2-40B4-BE49-F238E27FC236}">
                <a16:creationId xmlns:a16="http://schemas.microsoft.com/office/drawing/2014/main" id="{A883A7B2-02E1-48FC-0193-B95EC11F65C4}"/>
              </a:ext>
            </a:extLst>
          </p:cNvPr>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63" name="Google Shape;63;p3">
            <a:extLst>
              <a:ext uri="{FF2B5EF4-FFF2-40B4-BE49-F238E27FC236}">
                <a16:creationId xmlns:a16="http://schemas.microsoft.com/office/drawing/2014/main" id="{2FA57810-BA13-7257-8AC4-6B84C57533C4}"/>
              </a:ext>
            </a:extLst>
          </p:cNvPr>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64" name="Google Shape;64;p3">
            <a:extLst>
              <a:ext uri="{FF2B5EF4-FFF2-40B4-BE49-F238E27FC236}">
                <a16:creationId xmlns:a16="http://schemas.microsoft.com/office/drawing/2014/main" id="{F330DA54-5E6B-81CE-4A62-051AE571BBD2}"/>
              </a:ext>
            </a:extLst>
          </p:cNvPr>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65" name="Google Shape;65;p3">
            <a:extLst>
              <a:ext uri="{FF2B5EF4-FFF2-40B4-BE49-F238E27FC236}">
                <a16:creationId xmlns:a16="http://schemas.microsoft.com/office/drawing/2014/main" id="{9DB3FA10-90C8-5110-F93D-2FF681E06CEC}"/>
              </a:ext>
            </a:extLst>
          </p:cNvPr>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66" name="Google Shape;66;p3">
            <a:extLst>
              <a:ext uri="{FF2B5EF4-FFF2-40B4-BE49-F238E27FC236}">
                <a16:creationId xmlns:a16="http://schemas.microsoft.com/office/drawing/2014/main" id="{9ABDD032-EC60-C44E-1B7F-B9E251C69D31}"/>
              </a:ext>
            </a:extLst>
          </p:cNvPr>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67" name="Google Shape;67;p3">
            <a:extLst>
              <a:ext uri="{FF2B5EF4-FFF2-40B4-BE49-F238E27FC236}">
                <a16:creationId xmlns:a16="http://schemas.microsoft.com/office/drawing/2014/main" id="{22D52A88-382F-D223-A6A4-2B551B75FE89}"/>
              </a:ext>
            </a:extLst>
          </p:cNvPr>
          <p:cNvSpPr txBox="1"/>
          <p:nvPr/>
        </p:nvSpPr>
        <p:spPr>
          <a:xfrm>
            <a:off x="856980" y="1086957"/>
            <a:ext cx="5782580" cy="1828800"/>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EDs are psychiatric disorders with severe physical consequences</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Visible changes in the body often precede diagnosis</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The trainer can detect signs before others</a:t>
            </a:r>
            <a:endParaRPr sz="2400" b="0" i="0" u="none" strike="noStrike" cap="none">
              <a:solidFill>
                <a:srgbClr val="000000"/>
              </a:solidFill>
              <a:latin typeface="Arial"/>
              <a:ea typeface="Arial"/>
              <a:cs typeface="Arial"/>
              <a:sym typeface="Arial"/>
            </a:endParaRPr>
          </a:p>
        </p:txBody>
      </p:sp>
      <p:sp>
        <p:nvSpPr>
          <p:cNvPr id="68" name="Google Shape;68;p3">
            <a:extLst>
              <a:ext uri="{FF2B5EF4-FFF2-40B4-BE49-F238E27FC236}">
                <a16:creationId xmlns:a16="http://schemas.microsoft.com/office/drawing/2014/main" id="{DA7609ED-8789-26C0-DDB5-9D204EB5057B}"/>
              </a:ext>
            </a:extLst>
          </p:cNvPr>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Why Start with Physiology?</a:t>
            </a:r>
            <a:endParaRPr/>
          </a:p>
        </p:txBody>
      </p:sp>
      <p:pic>
        <p:nvPicPr>
          <p:cNvPr id="69" name="Google Shape;69;p3" descr="Warning Signs of an Eating Disorder - Mental Health Hotline">
            <a:extLst>
              <a:ext uri="{FF2B5EF4-FFF2-40B4-BE49-F238E27FC236}">
                <a16:creationId xmlns:a16="http://schemas.microsoft.com/office/drawing/2014/main" id="{B39273A2-5623-3A9E-E24F-CADFEC519BBA}"/>
              </a:ext>
            </a:extLst>
          </p:cNvPr>
          <p:cNvPicPr preferRelativeResize="0"/>
          <p:nvPr/>
        </p:nvPicPr>
        <p:blipFill rotWithShape="1">
          <a:blip r:embed="rId6">
            <a:alphaModFix/>
          </a:blip>
          <a:srcRect/>
          <a:stretch/>
        </p:blipFill>
        <p:spPr>
          <a:xfrm>
            <a:off x="2003484" y="7380312"/>
            <a:ext cx="2795602" cy="1463323"/>
          </a:xfrm>
          <a:prstGeom prst="rect">
            <a:avLst/>
          </a:prstGeom>
          <a:noFill/>
          <a:ln>
            <a:noFill/>
          </a:ln>
        </p:spPr>
      </p:pic>
      <p:pic>
        <p:nvPicPr>
          <p:cNvPr id="70" name="Google Shape;70;p3" descr="Thrive Eating Disorders Clinic at Peninsula Behavioral Health">
            <a:extLst>
              <a:ext uri="{FF2B5EF4-FFF2-40B4-BE49-F238E27FC236}">
                <a16:creationId xmlns:a16="http://schemas.microsoft.com/office/drawing/2014/main" id="{1020DAED-C9CD-8C2F-41BA-A5CCB3ABA2C5}"/>
              </a:ext>
            </a:extLst>
          </p:cNvPr>
          <p:cNvPicPr preferRelativeResize="0"/>
          <p:nvPr/>
        </p:nvPicPr>
        <p:blipFill rotWithShape="1">
          <a:blip r:embed="rId7">
            <a:alphaModFix/>
          </a:blip>
          <a:srcRect/>
          <a:stretch/>
        </p:blipFill>
        <p:spPr>
          <a:xfrm>
            <a:off x="11124442" y="2643737"/>
            <a:ext cx="3344765" cy="1922479"/>
          </a:xfrm>
          <a:prstGeom prst="rect">
            <a:avLst/>
          </a:prstGeom>
          <a:noFill/>
          <a:ln>
            <a:noFill/>
          </a:ln>
        </p:spPr>
      </p:pic>
      <p:pic>
        <p:nvPicPr>
          <p:cNvPr id="71" name="Google Shape;71;p3" descr="Eating disorders | Find help and support | Kids Helpline">
            <a:extLst>
              <a:ext uri="{FF2B5EF4-FFF2-40B4-BE49-F238E27FC236}">
                <a16:creationId xmlns:a16="http://schemas.microsoft.com/office/drawing/2014/main" id="{1FF7F511-524B-70B8-D93B-C158967D7601}"/>
              </a:ext>
            </a:extLst>
          </p:cNvPr>
          <p:cNvPicPr preferRelativeResize="0"/>
          <p:nvPr/>
        </p:nvPicPr>
        <p:blipFill rotWithShape="1">
          <a:blip r:embed="rId8">
            <a:alphaModFix/>
          </a:blip>
          <a:srcRect/>
          <a:stretch/>
        </p:blipFill>
        <p:spPr>
          <a:xfrm>
            <a:off x="7061735" y="-2808159"/>
            <a:ext cx="2670145" cy="1873087"/>
          </a:xfrm>
          <a:prstGeom prst="rect">
            <a:avLst/>
          </a:prstGeom>
          <a:noFill/>
          <a:ln>
            <a:noFill/>
          </a:ln>
        </p:spPr>
      </p:pic>
    </p:spTree>
    <p:extLst>
      <p:ext uri="{BB962C8B-B14F-4D97-AF65-F5344CB8AC3E}">
        <p14:creationId xmlns:p14="http://schemas.microsoft.com/office/powerpoint/2010/main" val="18484785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4"/>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78" name="Google Shape;78;p4"/>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79" name="Google Shape;79;p4"/>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80" name="Google Shape;80;p4"/>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81" name="Google Shape;81;p4"/>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82" name="Google Shape;82;p4"/>
          <p:cNvSpPr txBox="1"/>
          <p:nvPr/>
        </p:nvSpPr>
        <p:spPr>
          <a:xfrm>
            <a:off x="457199" y="812611"/>
            <a:ext cx="6711262" cy="2113443"/>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Anorexia Nervosa</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Bulimia Nervosa</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Bigorexia (Muscle Dysmorphia)</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And others! (Binge Eating Disorder, ARFID…)</a:t>
            </a:r>
            <a:endParaRPr sz="2400" b="0" i="0" u="none" strike="noStrike" cap="none" dirty="0">
              <a:solidFill>
                <a:srgbClr val="000000"/>
              </a:solidFill>
              <a:latin typeface="Arial"/>
              <a:ea typeface="Arial"/>
              <a:cs typeface="Arial"/>
              <a:sym typeface="Arial"/>
            </a:endParaRPr>
          </a:p>
        </p:txBody>
      </p:sp>
      <p:sp>
        <p:nvSpPr>
          <p:cNvPr id="83" name="Google Shape;83;p4"/>
          <p:cNvSpPr txBox="1"/>
          <p:nvPr/>
        </p:nvSpPr>
        <p:spPr>
          <a:xfrm>
            <a:off x="580890" y="203914"/>
            <a:ext cx="6363420" cy="589443"/>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dirty="0">
                <a:solidFill>
                  <a:srgbClr val="E98E24"/>
                </a:solidFill>
                <a:latin typeface="Arial"/>
                <a:ea typeface="Arial"/>
                <a:cs typeface="Arial"/>
                <a:sym typeface="Arial"/>
              </a:rPr>
              <a:t>What is an Eating Disorder?</a:t>
            </a:r>
            <a:endParaRPr dirty="0"/>
          </a:p>
        </p:txBody>
      </p:sp>
      <p:pic>
        <p:nvPicPr>
          <p:cNvPr id="84" name="Google Shape;84;p4" descr="Warning Signs of an Eating Disorder - Mental Health Hotline"/>
          <p:cNvPicPr preferRelativeResize="0"/>
          <p:nvPr/>
        </p:nvPicPr>
        <p:blipFill rotWithShape="1">
          <a:blip r:embed="rId5">
            <a:alphaModFix/>
          </a:blip>
          <a:srcRect/>
          <a:stretch/>
        </p:blipFill>
        <p:spPr>
          <a:xfrm>
            <a:off x="2393508" y="3372957"/>
            <a:ext cx="2795602" cy="1463323"/>
          </a:xfrm>
          <a:prstGeom prst="rect">
            <a:avLst/>
          </a:prstGeom>
          <a:noFill/>
          <a:ln>
            <a:noFill/>
          </a:ln>
        </p:spPr>
      </p:pic>
      <p:pic>
        <p:nvPicPr>
          <p:cNvPr id="85" name="Google Shape;85;p4" descr="Thrive Eating Disorders Clinic at Peninsula Behavioral Health"/>
          <p:cNvPicPr preferRelativeResize="0"/>
          <p:nvPr/>
        </p:nvPicPr>
        <p:blipFill rotWithShape="1">
          <a:blip r:embed="rId6">
            <a:alphaModFix/>
          </a:blip>
          <a:srcRect/>
          <a:stretch/>
        </p:blipFill>
        <p:spPr>
          <a:xfrm>
            <a:off x="6181740" y="2580451"/>
            <a:ext cx="3344765" cy="1922479"/>
          </a:xfrm>
          <a:prstGeom prst="rect">
            <a:avLst/>
          </a:prstGeom>
          <a:noFill/>
          <a:ln>
            <a:noFill/>
          </a:ln>
        </p:spPr>
      </p:pic>
      <p:pic>
        <p:nvPicPr>
          <p:cNvPr id="86" name="Google Shape;86;p4" descr="Eating disorders | Find help and support | Kids Helpline"/>
          <p:cNvPicPr preferRelativeResize="0"/>
          <p:nvPr/>
        </p:nvPicPr>
        <p:blipFill rotWithShape="1">
          <a:blip r:embed="rId7">
            <a:alphaModFix/>
          </a:blip>
          <a:srcRect/>
          <a:stretch/>
        </p:blipFill>
        <p:spPr>
          <a:xfrm>
            <a:off x="7068000" y="203914"/>
            <a:ext cx="2670145" cy="187308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pic>
        <p:nvPicPr>
          <p:cNvPr id="92" name="Google Shape;92;p5" descr="Cartoon Gym Background by Cartoonsco on Dribbble"/>
          <p:cNvPicPr preferRelativeResize="0"/>
          <p:nvPr/>
        </p:nvPicPr>
        <p:blipFill rotWithShape="1">
          <a:blip r:embed="rId3">
            <a:alphaModFix amt="35000"/>
          </a:blip>
          <a:srcRect/>
          <a:stretch/>
        </p:blipFill>
        <p:spPr>
          <a:xfrm>
            <a:off x="0" y="0"/>
            <a:ext cx="10080625" cy="5668963"/>
          </a:xfrm>
          <a:prstGeom prst="rect">
            <a:avLst/>
          </a:prstGeom>
          <a:noFill/>
          <a:ln>
            <a:noFill/>
          </a:ln>
        </p:spPr>
      </p:pic>
      <p:sp>
        <p:nvSpPr>
          <p:cNvPr id="93" name="Google Shape;93;p5"/>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94" name="Google Shape;94;p5"/>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95" name="Google Shape;95;p5"/>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96" name="Google Shape;96;p5"/>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97" name="Google Shape;97;p5"/>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98" name="Google Shape;98;p5"/>
          <p:cNvSpPr txBox="1"/>
          <p:nvPr/>
        </p:nvSpPr>
        <p:spPr>
          <a:xfrm>
            <a:off x="3095270" y="2245832"/>
            <a:ext cx="3889459" cy="589443"/>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Let’s Take a Step Back</a:t>
            </a:r>
            <a:endParaRPr/>
          </a:p>
        </p:txBody>
      </p:sp>
      <p:pic>
        <p:nvPicPr>
          <p:cNvPr id="99" name="Google Shape;99;p5" descr="Does Exercise Help You Lose More Weight? - Weight Loss Resources"/>
          <p:cNvPicPr preferRelativeResize="0"/>
          <p:nvPr/>
        </p:nvPicPr>
        <p:blipFill rotWithShape="1">
          <a:blip r:embed="rId6">
            <a:alphaModFix/>
          </a:blip>
          <a:srcRect/>
          <a:stretch/>
        </p:blipFill>
        <p:spPr>
          <a:xfrm>
            <a:off x="6820619" y="-2431899"/>
            <a:ext cx="2969583" cy="196389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6"/>
          <p:cNvSpPr txBox="1"/>
          <p:nvPr/>
        </p:nvSpPr>
        <p:spPr>
          <a:xfrm>
            <a:off x="1317490" y="3646310"/>
            <a:ext cx="7956820" cy="542127"/>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None/>
            </a:pPr>
            <a:r>
              <a:rPr lang="en-US" sz="2400" b="0" i="0" u="none" strike="noStrike" cap="none" dirty="0">
                <a:solidFill>
                  <a:srgbClr val="000000"/>
                </a:solidFill>
                <a:latin typeface="Arial"/>
                <a:ea typeface="Arial"/>
                <a:cs typeface="Arial"/>
                <a:sym typeface="Arial"/>
              </a:rPr>
              <a:t>Energy Balance: Energy introduced </a:t>
            </a:r>
            <a:r>
              <a:rPr lang="en-US" sz="2400" dirty="0"/>
              <a:t>= </a:t>
            </a:r>
            <a:r>
              <a:rPr lang="en-US" sz="2400" b="0" i="0" u="none" strike="noStrike" cap="none" dirty="0">
                <a:solidFill>
                  <a:srgbClr val="000000"/>
                </a:solidFill>
                <a:latin typeface="Arial"/>
                <a:ea typeface="Arial"/>
                <a:cs typeface="Arial"/>
                <a:sym typeface="Arial"/>
              </a:rPr>
              <a:t>Energy consumed</a:t>
            </a:r>
            <a:endParaRPr dirty="0"/>
          </a:p>
        </p:txBody>
      </p:sp>
      <p:sp>
        <p:nvSpPr>
          <p:cNvPr id="106" name="Google Shape;106;p6"/>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07" name="Google Shape;107;p6"/>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108" name="Google Shape;108;p6"/>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09" name="Google Shape;109;p6"/>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110" name="Google Shape;110;p6"/>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11" name="Google Shape;111;p6"/>
          <p:cNvSpPr txBox="1"/>
          <p:nvPr/>
        </p:nvSpPr>
        <p:spPr>
          <a:xfrm>
            <a:off x="5641059" y="1086957"/>
            <a:ext cx="4374234" cy="2433353"/>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1800"/>
              <a:buFont typeface="Noto Sans Symbols"/>
              <a:buChar char="▪"/>
            </a:pPr>
            <a:r>
              <a:rPr lang="en-US" sz="2400" b="0" i="0" u="none" strike="noStrike" cap="none" dirty="0">
                <a:solidFill>
                  <a:srgbClr val="000000"/>
                </a:solidFill>
                <a:latin typeface="Arial"/>
                <a:ea typeface="Arial"/>
                <a:cs typeface="Arial"/>
                <a:sym typeface="Arial"/>
              </a:rPr>
              <a:t>Energy expenditure includes:</a:t>
            </a:r>
            <a:endParaRPr sz="1800" dirty="0"/>
          </a:p>
          <a:p>
            <a:pPr marL="625475" marR="0" lvl="0" indent="-285750" algn="l" rtl="0">
              <a:lnSpc>
                <a:spcPct val="100000"/>
              </a:lnSpc>
              <a:spcBef>
                <a:spcPts val="0"/>
              </a:spcBef>
              <a:spcAft>
                <a:spcPts val="0"/>
              </a:spcAft>
              <a:buClr>
                <a:srgbClr val="000000"/>
              </a:buClr>
              <a:buSzPts val="1800"/>
              <a:buFont typeface="Courier New"/>
              <a:buChar char="o"/>
            </a:pPr>
            <a:r>
              <a:rPr lang="en-US" sz="2400" b="0" i="0" u="none" strike="noStrike" cap="none" dirty="0">
                <a:solidFill>
                  <a:srgbClr val="000000"/>
                </a:solidFill>
                <a:latin typeface="Arial"/>
                <a:ea typeface="Arial"/>
                <a:cs typeface="Arial"/>
                <a:sym typeface="Arial"/>
              </a:rPr>
              <a:t>basal metabolism</a:t>
            </a:r>
            <a:endParaRPr sz="1800" dirty="0"/>
          </a:p>
          <a:p>
            <a:pPr marL="625475" marR="0" lvl="0" indent="-285750" algn="l" rtl="0">
              <a:lnSpc>
                <a:spcPct val="100000"/>
              </a:lnSpc>
              <a:spcBef>
                <a:spcPts val="0"/>
              </a:spcBef>
              <a:spcAft>
                <a:spcPts val="0"/>
              </a:spcAft>
              <a:buClr>
                <a:srgbClr val="000000"/>
              </a:buClr>
              <a:buSzPts val="1800"/>
              <a:buFont typeface="Courier New"/>
              <a:buChar char="o"/>
            </a:pPr>
            <a:r>
              <a:rPr lang="en-US" sz="2400" b="0" i="0" u="none" strike="noStrike" cap="none" dirty="0">
                <a:solidFill>
                  <a:srgbClr val="000000"/>
                </a:solidFill>
                <a:latin typeface="Arial"/>
                <a:ea typeface="Arial"/>
                <a:cs typeface="Arial"/>
                <a:sym typeface="Arial"/>
              </a:rPr>
              <a:t>physical activity</a:t>
            </a:r>
            <a:endParaRPr sz="1800" dirty="0"/>
          </a:p>
          <a:p>
            <a:pPr marL="625475" marR="0" lvl="0" indent="-285750" algn="l" rtl="0">
              <a:lnSpc>
                <a:spcPct val="100000"/>
              </a:lnSpc>
              <a:spcBef>
                <a:spcPts val="0"/>
              </a:spcBef>
              <a:spcAft>
                <a:spcPts val="0"/>
              </a:spcAft>
              <a:buClr>
                <a:srgbClr val="000000"/>
              </a:buClr>
              <a:buSzPts val="1800"/>
              <a:buFont typeface="Courier New"/>
              <a:buChar char="o"/>
            </a:pPr>
            <a:r>
              <a:rPr lang="en-US" sz="2400" b="0" i="0" u="none" strike="noStrike" cap="none" dirty="0">
                <a:solidFill>
                  <a:srgbClr val="000000"/>
                </a:solidFill>
                <a:latin typeface="Arial"/>
                <a:ea typeface="Arial"/>
                <a:cs typeface="Arial"/>
                <a:sym typeface="Arial"/>
              </a:rPr>
              <a:t>digestive thermogenesis</a:t>
            </a:r>
            <a:endParaRPr sz="1800" dirty="0"/>
          </a:p>
          <a:p>
            <a:pPr marL="0" marR="0" lvl="0" indent="0" algn="l" rtl="0">
              <a:lnSpc>
                <a:spcPct val="100000"/>
              </a:lnSpc>
              <a:spcBef>
                <a:spcPts val="1200"/>
              </a:spcBef>
              <a:spcAft>
                <a:spcPts val="0"/>
              </a:spcAft>
              <a:buNone/>
            </a:pPr>
            <a:endParaRPr sz="1100" b="0" i="0" u="none" strike="noStrike" cap="none" dirty="0">
              <a:solidFill>
                <a:srgbClr val="000000"/>
              </a:solidFill>
              <a:latin typeface="Arial"/>
              <a:ea typeface="Arial"/>
              <a:cs typeface="Arial"/>
              <a:sym typeface="Arial"/>
            </a:endParaRPr>
          </a:p>
        </p:txBody>
      </p:sp>
      <p:sp>
        <p:nvSpPr>
          <p:cNvPr id="112" name="Google Shape;112;p6"/>
          <p:cNvSpPr txBox="1"/>
          <p:nvPr/>
        </p:nvSpPr>
        <p:spPr>
          <a:xfrm>
            <a:off x="124692" y="112164"/>
            <a:ext cx="9890602" cy="914400"/>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Clr>
                <a:srgbClr val="E98E24"/>
              </a:buClr>
              <a:buSzPts val="2800"/>
              <a:buFont typeface="Arial"/>
              <a:buNone/>
            </a:pPr>
            <a:r>
              <a:rPr lang="en-US" sz="2800" b="0" i="0" u="none" strike="noStrike" cap="none" dirty="0">
                <a:solidFill>
                  <a:srgbClr val="E98E24"/>
                </a:solidFill>
                <a:latin typeface="Arial"/>
                <a:ea typeface="Arial"/>
                <a:cs typeface="Arial"/>
                <a:sym typeface="Arial"/>
              </a:rPr>
              <a:t>Energy Balance: Intake vs. Expenditure</a:t>
            </a:r>
            <a:endParaRPr dirty="0"/>
          </a:p>
        </p:txBody>
      </p:sp>
      <p:sp>
        <p:nvSpPr>
          <p:cNvPr id="2" name="Google Shape;111;p6">
            <a:extLst>
              <a:ext uri="{FF2B5EF4-FFF2-40B4-BE49-F238E27FC236}">
                <a16:creationId xmlns:a16="http://schemas.microsoft.com/office/drawing/2014/main" id="{340A38E1-51C4-9DA8-D0D4-4E418CD149A4}"/>
              </a:ext>
            </a:extLst>
          </p:cNvPr>
          <p:cNvSpPr txBox="1"/>
          <p:nvPr/>
        </p:nvSpPr>
        <p:spPr>
          <a:xfrm>
            <a:off x="921666" y="1209118"/>
            <a:ext cx="4374234" cy="2393850"/>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1800"/>
              <a:buFont typeface="Noto Sans Symbols"/>
              <a:buChar char="▪"/>
            </a:pPr>
            <a:r>
              <a:rPr lang="en-US" sz="2400" b="0" i="0" u="none" strike="noStrike" cap="none" dirty="0">
                <a:solidFill>
                  <a:srgbClr val="000000"/>
                </a:solidFill>
                <a:latin typeface="Arial"/>
                <a:ea typeface="Arial"/>
                <a:cs typeface="Arial"/>
                <a:sym typeface="Arial"/>
              </a:rPr>
              <a:t>Caloric intake comes from food and drinks</a:t>
            </a:r>
            <a:endParaRPr b="0" i="0" u="none" strike="noStrike" cap="none" dirty="0">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DB056386-3205-25A5-8924-7B638AB3B0B5}"/>
            </a:ext>
          </a:extLst>
        </p:cNvPr>
        <p:cNvGrpSpPr/>
        <p:nvPr/>
      </p:nvGrpSpPr>
      <p:grpSpPr>
        <a:xfrm>
          <a:off x="0" y="0"/>
          <a:ext cx="0" cy="0"/>
          <a:chOff x="0" y="0"/>
          <a:chExt cx="0" cy="0"/>
        </a:xfrm>
      </p:grpSpPr>
      <p:sp>
        <p:nvSpPr>
          <p:cNvPr id="105" name="Google Shape;105;p6">
            <a:extLst>
              <a:ext uri="{FF2B5EF4-FFF2-40B4-BE49-F238E27FC236}">
                <a16:creationId xmlns:a16="http://schemas.microsoft.com/office/drawing/2014/main" id="{E65D7382-8194-0B57-80B8-885D3CA9BED9}"/>
              </a:ext>
            </a:extLst>
          </p:cNvPr>
          <p:cNvSpPr txBox="1"/>
          <p:nvPr/>
        </p:nvSpPr>
        <p:spPr>
          <a:xfrm>
            <a:off x="715376" y="3747829"/>
            <a:ext cx="9074825" cy="542127"/>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None/>
            </a:pPr>
            <a:r>
              <a:rPr lang="en-US" sz="2400" b="0" i="0" u="none" strike="noStrike" cap="none" dirty="0">
                <a:solidFill>
                  <a:srgbClr val="000000"/>
                </a:solidFill>
                <a:latin typeface="Arial"/>
                <a:ea typeface="Arial"/>
                <a:cs typeface="Arial"/>
                <a:sym typeface="Arial"/>
              </a:rPr>
              <a:t>Negative Energy Balance: Energy introduced </a:t>
            </a:r>
            <a:r>
              <a:rPr lang="en-US" sz="2400" dirty="0"/>
              <a:t>&lt; </a:t>
            </a:r>
            <a:r>
              <a:rPr lang="en-US" sz="2400" b="0" i="0" u="none" strike="noStrike" cap="none" dirty="0">
                <a:solidFill>
                  <a:srgbClr val="000000"/>
                </a:solidFill>
                <a:latin typeface="Arial"/>
                <a:ea typeface="Arial"/>
                <a:cs typeface="Arial"/>
                <a:sym typeface="Arial"/>
              </a:rPr>
              <a:t>Energy consumed</a:t>
            </a:r>
            <a:endParaRPr dirty="0"/>
          </a:p>
        </p:txBody>
      </p:sp>
      <p:sp>
        <p:nvSpPr>
          <p:cNvPr id="106" name="Google Shape;106;p6">
            <a:extLst>
              <a:ext uri="{FF2B5EF4-FFF2-40B4-BE49-F238E27FC236}">
                <a16:creationId xmlns:a16="http://schemas.microsoft.com/office/drawing/2014/main" id="{79598EFD-CFE9-3377-0156-276EA8339549}"/>
              </a:ext>
            </a:extLst>
          </p:cNvPr>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07" name="Google Shape;107;p6">
            <a:extLst>
              <a:ext uri="{FF2B5EF4-FFF2-40B4-BE49-F238E27FC236}">
                <a16:creationId xmlns:a16="http://schemas.microsoft.com/office/drawing/2014/main" id="{9068CB36-6784-5505-E25C-A311A0CD740F}"/>
              </a:ext>
            </a:extLst>
          </p:cNvPr>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108" name="Google Shape;108;p6">
            <a:extLst>
              <a:ext uri="{FF2B5EF4-FFF2-40B4-BE49-F238E27FC236}">
                <a16:creationId xmlns:a16="http://schemas.microsoft.com/office/drawing/2014/main" id="{649FE342-8562-F364-0C15-5028F61009CB}"/>
              </a:ext>
            </a:extLst>
          </p:cNvPr>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09" name="Google Shape;109;p6">
            <a:extLst>
              <a:ext uri="{FF2B5EF4-FFF2-40B4-BE49-F238E27FC236}">
                <a16:creationId xmlns:a16="http://schemas.microsoft.com/office/drawing/2014/main" id="{2698A2FF-5389-9E06-E5F8-F3E51DB91088}"/>
              </a:ext>
            </a:extLst>
          </p:cNvPr>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110" name="Google Shape;110;p6">
            <a:extLst>
              <a:ext uri="{FF2B5EF4-FFF2-40B4-BE49-F238E27FC236}">
                <a16:creationId xmlns:a16="http://schemas.microsoft.com/office/drawing/2014/main" id="{BC8CF5C9-EA9C-95A2-7F24-BD0E7167190B}"/>
              </a:ext>
            </a:extLst>
          </p:cNvPr>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11" name="Google Shape;111;p6">
            <a:extLst>
              <a:ext uri="{FF2B5EF4-FFF2-40B4-BE49-F238E27FC236}">
                <a16:creationId xmlns:a16="http://schemas.microsoft.com/office/drawing/2014/main" id="{592616D2-623F-9909-3393-3D54A14F254B}"/>
              </a:ext>
            </a:extLst>
          </p:cNvPr>
          <p:cNvSpPr txBox="1"/>
          <p:nvPr/>
        </p:nvSpPr>
        <p:spPr>
          <a:xfrm>
            <a:off x="457199" y="1071837"/>
            <a:ext cx="7096992" cy="2714119"/>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1200"/>
              </a:spcBef>
              <a:spcAft>
                <a:spcPts val="0"/>
              </a:spcAft>
              <a:buClr>
                <a:srgbClr val="000000"/>
              </a:buClr>
              <a:buSzPts val="1800"/>
              <a:buFont typeface="Wingdings" panose="05000000000000000000" pitchFamily="2" charset="2"/>
              <a:buChar char="§"/>
            </a:pPr>
            <a:r>
              <a:rPr lang="en-US" sz="1800" b="0" i="0" u="none" strike="noStrike" cap="none" dirty="0">
                <a:solidFill>
                  <a:srgbClr val="000000"/>
                </a:solidFill>
                <a:latin typeface="Arial"/>
                <a:ea typeface="Arial"/>
                <a:cs typeface="Arial"/>
                <a:sym typeface="Arial"/>
              </a:rPr>
              <a:t>Consumption exceeds intake → activation of emergency mechanisms</a:t>
            </a:r>
            <a:endParaRPr dirty="0"/>
          </a:p>
          <a:p>
            <a:pPr marL="285750" marR="0" lvl="0" indent="-285750" algn="l" rtl="0">
              <a:lnSpc>
                <a:spcPct val="100000"/>
              </a:lnSpc>
              <a:spcBef>
                <a:spcPts val="1200"/>
              </a:spcBef>
              <a:spcAft>
                <a:spcPts val="0"/>
              </a:spcAft>
              <a:buClr>
                <a:srgbClr val="000000"/>
              </a:buClr>
              <a:buSzPts val="1800"/>
              <a:buFont typeface="Wingdings" panose="05000000000000000000" pitchFamily="2" charset="2"/>
              <a:buChar char="§"/>
            </a:pPr>
            <a:r>
              <a:rPr lang="en-US" sz="1800" dirty="0"/>
              <a:t>Consequences of energy deficiency:</a:t>
            </a:r>
            <a:endParaRPr sz="1800" dirty="0"/>
          </a:p>
          <a:p>
            <a:pPr marL="625475" marR="0" lvl="0" indent="-285750" algn="l" rtl="0">
              <a:lnSpc>
                <a:spcPct val="100000"/>
              </a:lnSpc>
              <a:spcBef>
                <a:spcPts val="0"/>
              </a:spcBef>
              <a:spcAft>
                <a:spcPts val="0"/>
              </a:spcAft>
              <a:buClr>
                <a:srgbClr val="000000"/>
              </a:buClr>
              <a:buSzPts val="1800"/>
              <a:buFont typeface="Courier New"/>
              <a:buChar char="o"/>
            </a:pPr>
            <a:r>
              <a:rPr lang="en-US" sz="1800" dirty="0"/>
              <a:t>loss of muscle mass</a:t>
            </a:r>
            <a:endParaRPr sz="1800" dirty="0"/>
          </a:p>
          <a:p>
            <a:pPr marL="625475" marR="0" lvl="0" indent="-285750" algn="l" rtl="0">
              <a:lnSpc>
                <a:spcPct val="100000"/>
              </a:lnSpc>
              <a:spcBef>
                <a:spcPts val="0"/>
              </a:spcBef>
              <a:spcAft>
                <a:spcPts val="0"/>
              </a:spcAft>
              <a:buClr>
                <a:srgbClr val="000000"/>
              </a:buClr>
              <a:buSzPts val="1800"/>
              <a:buFont typeface="Courier New"/>
              <a:buChar char="o"/>
            </a:pPr>
            <a:r>
              <a:rPr lang="en-US" sz="1800" dirty="0"/>
              <a:t>metabolic slowdown</a:t>
            </a:r>
            <a:endParaRPr sz="1800" dirty="0"/>
          </a:p>
          <a:p>
            <a:pPr marL="625475" marR="0" lvl="0" indent="-285750" algn="l" rtl="0">
              <a:lnSpc>
                <a:spcPct val="100000"/>
              </a:lnSpc>
              <a:spcBef>
                <a:spcPts val="0"/>
              </a:spcBef>
              <a:spcAft>
                <a:spcPts val="0"/>
              </a:spcAft>
              <a:buClr>
                <a:srgbClr val="000000"/>
              </a:buClr>
              <a:buSzPts val="1800"/>
              <a:buFont typeface="Courier New"/>
              <a:buChar char="o"/>
            </a:pPr>
            <a:r>
              <a:rPr lang="en-US" sz="1800" dirty="0"/>
              <a:t>impairment of physiological functions</a:t>
            </a:r>
            <a:endParaRPr sz="1800" dirty="0"/>
          </a:p>
          <a:p>
            <a:pPr marL="285750" marR="0" lvl="0" indent="-215900" algn="l" rtl="0">
              <a:lnSpc>
                <a:spcPct val="100000"/>
              </a:lnSpc>
              <a:spcBef>
                <a:spcPts val="0"/>
              </a:spcBef>
              <a:spcAft>
                <a:spcPts val="0"/>
              </a:spcAft>
              <a:buClr>
                <a:schemeClr val="dk1"/>
              </a:buClr>
              <a:buSzPts val="1100"/>
              <a:buFont typeface="Noto Sans Symbols"/>
              <a:buNone/>
            </a:pPr>
            <a:endParaRPr sz="1100" b="0" i="0" u="none" strike="noStrike" cap="none" dirty="0">
              <a:solidFill>
                <a:srgbClr val="000000"/>
              </a:solidFill>
              <a:latin typeface="Arial"/>
              <a:ea typeface="Arial"/>
              <a:cs typeface="Arial"/>
              <a:sym typeface="Arial"/>
            </a:endParaRPr>
          </a:p>
          <a:p>
            <a:pPr marL="0" marR="0" lvl="0" indent="0" algn="l" rtl="0">
              <a:lnSpc>
                <a:spcPct val="100000"/>
              </a:lnSpc>
              <a:spcBef>
                <a:spcPts val="1200"/>
              </a:spcBef>
              <a:spcAft>
                <a:spcPts val="0"/>
              </a:spcAft>
              <a:buNone/>
            </a:pPr>
            <a:endParaRPr sz="1100" b="0" i="0" u="none" strike="noStrike" cap="none" dirty="0">
              <a:solidFill>
                <a:srgbClr val="000000"/>
              </a:solidFill>
              <a:latin typeface="Arial"/>
              <a:ea typeface="Arial"/>
              <a:cs typeface="Arial"/>
              <a:sym typeface="Arial"/>
            </a:endParaRPr>
          </a:p>
        </p:txBody>
      </p:sp>
      <p:sp>
        <p:nvSpPr>
          <p:cNvPr id="112" name="Google Shape;112;p6">
            <a:extLst>
              <a:ext uri="{FF2B5EF4-FFF2-40B4-BE49-F238E27FC236}">
                <a16:creationId xmlns:a16="http://schemas.microsoft.com/office/drawing/2014/main" id="{061D3AE5-D4A2-0438-A04A-49D356A9F963}"/>
              </a:ext>
            </a:extLst>
          </p:cNvPr>
          <p:cNvSpPr txBox="1"/>
          <p:nvPr/>
        </p:nvSpPr>
        <p:spPr>
          <a:xfrm>
            <a:off x="457199" y="112164"/>
            <a:ext cx="6363300" cy="914400"/>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Clr>
                <a:srgbClr val="E98E24"/>
              </a:buClr>
              <a:buSzPts val="2800"/>
              <a:buFont typeface="Arial"/>
              <a:buNone/>
            </a:pPr>
            <a:r>
              <a:rPr lang="en-US" sz="2800" b="0" i="0" u="none" strike="noStrike" cap="none" dirty="0">
                <a:solidFill>
                  <a:srgbClr val="E98E24"/>
                </a:solidFill>
                <a:latin typeface="Arial"/>
                <a:ea typeface="Arial"/>
                <a:cs typeface="Arial"/>
                <a:sym typeface="Arial"/>
              </a:rPr>
              <a:t>Negative Energy Balance</a:t>
            </a:r>
            <a:endParaRPr dirty="0"/>
          </a:p>
        </p:txBody>
      </p:sp>
      <p:pic>
        <p:nvPicPr>
          <p:cNvPr id="113" name="Google Shape;113;p6" descr="Does Exercise Help You Lose More Weight? - Weight Loss Resources">
            <a:extLst>
              <a:ext uri="{FF2B5EF4-FFF2-40B4-BE49-F238E27FC236}">
                <a16:creationId xmlns:a16="http://schemas.microsoft.com/office/drawing/2014/main" id="{3507E3F9-1244-E6E5-9831-822C1B5CABD3}"/>
              </a:ext>
            </a:extLst>
          </p:cNvPr>
          <p:cNvPicPr preferRelativeResize="0"/>
          <p:nvPr/>
        </p:nvPicPr>
        <p:blipFill rotWithShape="1">
          <a:blip r:embed="rId5">
            <a:alphaModFix/>
          </a:blip>
          <a:srcRect/>
          <a:stretch/>
        </p:blipFill>
        <p:spPr>
          <a:xfrm>
            <a:off x="6820619" y="0"/>
            <a:ext cx="2969583" cy="1963896"/>
          </a:xfrm>
          <a:prstGeom prst="rect">
            <a:avLst/>
          </a:prstGeom>
          <a:noFill/>
          <a:ln>
            <a:noFill/>
          </a:ln>
        </p:spPr>
      </p:pic>
    </p:spTree>
    <p:extLst>
      <p:ext uri="{BB962C8B-B14F-4D97-AF65-F5344CB8AC3E}">
        <p14:creationId xmlns:p14="http://schemas.microsoft.com/office/powerpoint/2010/main" val="29498777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7"/>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20" name="Google Shape;120;p7"/>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121" name="Google Shape;121;p7"/>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22" name="Google Shape;122;p7"/>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123" name="Google Shape;123;p7"/>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24" name="Google Shape;124;p7"/>
          <p:cNvSpPr txBox="1"/>
          <p:nvPr/>
        </p:nvSpPr>
        <p:spPr>
          <a:xfrm>
            <a:off x="99724" y="802314"/>
            <a:ext cx="6483054" cy="5684683"/>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None/>
            </a:pPr>
            <a:r>
              <a:rPr lang="en-US" sz="1800" b="1" i="0" u="none" strike="noStrike" cap="none" dirty="0">
                <a:solidFill>
                  <a:srgbClr val="000000"/>
                </a:solidFill>
                <a:latin typeface="Arial"/>
                <a:ea typeface="Arial"/>
                <a:cs typeface="Arial"/>
                <a:sym typeface="Arial"/>
              </a:rPr>
              <a:t>Biological hunger</a:t>
            </a:r>
            <a:r>
              <a:rPr lang="en-US" sz="1800" b="0" i="0" u="none" strike="noStrike" cap="none" dirty="0">
                <a:solidFill>
                  <a:srgbClr val="000000"/>
                </a:solidFill>
                <a:latin typeface="Arial"/>
                <a:ea typeface="Arial"/>
                <a:cs typeface="Arial"/>
                <a:sym typeface="Arial"/>
              </a:rPr>
              <a:t>:</a:t>
            </a:r>
            <a:endParaRPr sz="18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1200"/>
              </a:spcBef>
              <a:spcAft>
                <a:spcPts val="0"/>
              </a:spcAft>
              <a:buClr>
                <a:srgbClr val="000000"/>
              </a:buClr>
              <a:buSzPts val="1800"/>
              <a:buFont typeface="Arial"/>
              <a:buChar char="•"/>
            </a:pPr>
            <a:r>
              <a:rPr lang="en-US" sz="1800" b="0" i="0" u="none" strike="noStrike" cap="none" dirty="0">
                <a:solidFill>
                  <a:srgbClr val="000000"/>
                </a:solidFill>
                <a:latin typeface="Arial"/>
                <a:ea typeface="Arial"/>
                <a:cs typeface="Arial"/>
                <a:sym typeface="Arial"/>
              </a:rPr>
              <a:t>Internal regulation of body needs</a:t>
            </a:r>
            <a:endParaRPr sz="1800" dirty="0"/>
          </a:p>
          <a:p>
            <a:pPr marL="342900" indent="-342900">
              <a:buSzPts val="1800"/>
              <a:buFont typeface="Arial"/>
              <a:buChar char="•"/>
            </a:pPr>
            <a:r>
              <a:rPr lang="en-US" sz="1800" b="0" i="0" u="none" strike="noStrike" cap="none" dirty="0">
                <a:solidFill>
                  <a:srgbClr val="000000"/>
                </a:solidFill>
                <a:latin typeface="Arial"/>
                <a:ea typeface="Arial"/>
                <a:cs typeface="Arial"/>
                <a:sym typeface="Arial"/>
              </a:rPr>
              <a:t>Physiology of the body that signals when it is necessary to eat to maintain energy balance </a:t>
            </a:r>
          </a:p>
          <a:p>
            <a:pPr>
              <a:buSzPts val="1800"/>
            </a:pPr>
            <a:r>
              <a:rPr lang="en-US" sz="1800" dirty="0"/>
              <a:t>(</a:t>
            </a:r>
            <a:r>
              <a:rPr lang="en-US" sz="1800" b="1" dirty="0"/>
              <a:t>Prefrontal Cortex</a:t>
            </a:r>
            <a:r>
              <a:rPr lang="en-US" sz="1800" dirty="0"/>
              <a:t>: conscious decisions about food)</a:t>
            </a:r>
          </a:p>
          <a:p>
            <a:pPr marL="342900" marR="0" lvl="0" indent="-342900" algn="l" rtl="0">
              <a:lnSpc>
                <a:spcPct val="100000"/>
              </a:lnSpc>
              <a:spcBef>
                <a:spcPts val="0"/>
              </a:spcBef>
              <a:spcAft>
                <a:spcPts val="0"/>
              </a:spcAft>
              <a:buClr>
                <a:srgbClr val="000000"/>
              </a:buClr>
              <a:buSzPts val="1800"/>
              <a:buFont typeface="Arial"/>
              <a:buChar char="•"/>
            </a:pPr>
            <a:endParaRPr sz="1800" dirty="0"/>
          </a:p>
          <a:p>
            <a:pPr marL="0" marR="0" lvl="0" indent="0" algn="l" rtl="0">
              <a:lnSpc>
                <a:spcPct val="100000"/>
              </a:lnSpc>
              <a:spcBef>
                <a:spcPts val="1200"/>
              </a:spcBef>
              <a:spcAft>
                <a:spcPts val="0"/>
              </a:spcAft>
              <a:buNone/>
            </a:pPr>
            <a:r>
              <a:rPr lang="en-US" sz="1800" b="1" i="0" u="none" strike="noStrike" cap="none" dirty="0">
                <a:solidFill>
                  <a:srgbClr val="000000"/>
                </a:solidFill>
                <a:latin typeface="Arial"/>
                <a:ea typeface="Arial"/>
                <a:cs typeface="Arial"/>
                <a:sym typeface="Arial"/>
              </a:rPr>
              <a:t>Hedonic hunger</a:t>
            </a:r>
            <a:r>
              <a:rPr lang="en-US" sz="1800" b="0" i="0" u="none" strike="noStrike" cap="none" dirty="0">
                <a:solidFill>
                  <a:srgbClr val="000000"/>
                </a:solidFill>
                <a:latin typeface="Arial"/>
                <a:ea typeface="Arial"/>
                <a:cs typeface="Arial"/>
                <a:sym typeface="Arial"/>
              </a:rPr>
              <a:t>:</a:t>
            </a:r>
            <a:endParaRPr sz="1800" dirty="0"/>
          </a:p>
          <a:p>
            <a:pPr marL="342900" marR="0" lvl="0" indent="-342900" algn="l" rtl="0">
              <a:lnSpc>
                <a:spcPct val="100000"/>
              </a:lnSpc>
              <a:spcBef>
                <a:spcPts val="1200"/>
              </a:spcBef>
              <a:spcAft>
                <a:spcPts val="0"/>
              </a:spcAft>
              <a:buClr>
                <a:srgbClr val="000000"/>
              </a:buClr>
              <a:buSzPts val="1800"/>
              <a:buFont typeface="Arial"/>
              <a:buChar char="•"/>
            </a:pPr>
            <a:r>
              <a:rPr lang="en-US" sz="1800" b="0" i="0" u="none" strike="noStrike" cap="none" dirty="0">
                <a:solidFill>
                  <a:srgbClr val="000000"/>
                </a:solidFill>
                <a:latin typeface="Arial"/>
                <a:ea typeface="Arial"/>
                <a:cs typeface="Arial"/>
                <a:sym typeface="Arial"/>
              </a:rPr>
              <a:t>Desire to eat for pleasure, not necessity</a:t>
            </a:r>
            <a:endParaRPr sz="1800" dirty="0"/>
          </a:p>
          <a:p>
            <a:pPr marL="342900" indent="-342900">
              <a:buSzPts val="1800"/>
              <a:buFont typeface="Arial"/>
              <a:buChar char="•"/>
            </a:pPr>
            <a:r>
              <a:rPr lang="en-US" sz="1800" b="0" i="0" u="none" strike="noStrike" cap="none" dirty="0">
                <a:solidFill>
                  <a:srgbClr val="000000"/>
                </a:solidFill>
                <a:latin typeface="Arial"/>
                <a:ea typeface="Arial"/>
                <a:cs typeface="Arial"/>
                <a:sym typeface="Arial"/>
              </a:rPr>
              <a:t>Influenced by psychological and environmental factors (emotions, stress, social context)</a:t>
            </a:r>
            <a:r>
              <a:rPr lang="en-US" sz="1800" b="1" dirty="0"/>
              <a:t> </a:t>
            </a:r>
          </a:p>
          <a:p>
            <a:pPr>
              <a:buSzPts val="1800"/>
            </a:pPr>
            <a:r>
              <a:rPr lang="en-US" sz="1800" b="1" dirty="0"/>
              <a:t>(Limbic System</a:t>
            </a:r>
            <a:r>
              <a:rPr lang="en-US" sz="1800" dirty="0"/>
              <a:t>: regulates emotions and pleasure related to food)</a:t>
            </a:r>
          </a:p>
          <a:p>
            <a:pPr marL="342900" marR="0" lvl="0" indent="-342900" algn="l" rtl="0">
              <a:lnSpc>
                <a:spcPct val="100000"/>
              </a:lnSpc>
              <a:spcBef>
                <a:spcPts val="0"/>
              </a:spcBef>
              <a:spcAft>
                <a:spcPts val="0"/>
              </a:spcAft>
              <a:buClr>
                <a:srgbClr val="000000"/>
              </a:buClr>
              <a:buSzPts val="1800"/>
              <a:buFont typeface="Arial"/>
              <a:buChar char="•"/>
            </a:pPr>
            <a:endParaRPr dirty="0"/>
          </a:p>
        </p:txBody>
      </p:sp>
      <p:sp>
        <p:nvSpPr>
          <p:cNvPr id="125" name="Google Shape;125;p7"/>
          <p:cNvSpPr txBox="1"/>
          <p:nvPr/>
        </p:nvSpPr>
        <p:spPr>
          <a:xfrm>
            <a:off x="457199" y="93606"/>
            <a:ext cx="9507683" cy="914400"/>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Clr>
                <a:srgbClr val="E98E24"/>
              </a:buClr>
              <a:buSzPts val="2800"/>
              <a:buFont typeface="Arial"/>
              <a:buNone/>
            </a:pPr>
            <a:r>
              <a:rPr lang="en-US" sz="2800" b="0" i="0" u="none" strike="noStrike" cap="none" dirty="0">
                <a:solidFill>
                  <a:srgbClr val="E98E24"/>
                </a:solidFill>
                <a:latin typeface="Arial"/>
                <a:ea typeface="Arial"/>
                <a:cs typeface="Arial"/>
                <a:sym typeface="Arial"/>
              </a:rPr>
              <a:t>Homeostasis vs. Hedonism</a:t>
            </a:r>
            <a:endParaRPr dirty="0"/>
          </a:p>
        </p:txBody>
      </p:sp>
      <p:pic>
        <p:nvPicPr>
          <p:cNvPr id="126" name="Google Shape;126;p7" descr="The Science of Yoga, Part 5: Yoga and the Brain Systems - Integral Yoga®  Magazine"/>
          <p:cNvPicPr preferRelativeResize="0"/>
          <p:nvPr/>
        </p:nvPicPr>
        <p:blipFill rotWithShape="1">
          <a:blip r:embed="rId5">
            <a:alphaModFix/>
          </a:blip>
          <a:srcRect l="3923" r="3923"/>
          <a:stretch/>
        </p:blipFill>
        <p:spPr>
          <a:xfrm>
            <a:off x="6582778" y="1431812"/>
            <a:ext cx="3463160" cy="2348795"/>
          </a:xfrm>
          <a:prstGeom prst="rect">
            <a:avLst/>
          </a:prstGeom>
          <a:noFill/>
          <a:ln>
            <a:noFill/>
          </a:ln>
        </p:spPr>
      </p:pic>
      <p:sp>
        <p:nvSpPr>
          <p:cNvPr id="127" name="Google Shape;127;p7"/>
          <p:cNvSpPr txBox="1"/>
          <p:nvPr/>
        </p:nvSpPr>
        <p:spPr>
          <a:xfrm>
            <a:off x="5625700" y="2961276"/>
            <a:ext cx="4106180" cy="1836520"/>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1200"/>
              </a:spcBef>
              <a:spcAft>
                <a:spcPts val="0"/>
              </a:spcAft>
              <a:buClr>
                <a:srgbClr val="000000"/>
              </a:buClr>
              <a:buSzPts val="2000"/>
              <a:buFont typeface="Noto Sans Symbols"/>
              <a:buChar char="⮚"/>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pic>
        <p:nvPicPr>
          <p:cNvPr id="133" name="Google Shape;133;p8" descr="Hypothalamic-Pituitary-Adrenal (HPA) Axis | BioRender Science Templates"/>
          <p:cNvPicPr preferRelativeResize="0"/>
          <p:nvPr/>
        </p:nvPicPr>
        <p:blipFill rotWithShape="1">
          <a:blip r:embed="rId3">
            <a:alphaModFix/>
          </a:blip>
          <a:srcRect l="16867" t="19019" r="10097"/>
          <a:stretch/>
        </p:blipFill>
        <p:spPr>
          <a:xfrm>
            <a:off x="4455160" y="1098321"/>
            <a:ext cx="5339079" cy="4143783"/>
          </a:xfrm>
          <a:prstGeom prst="rect">
            <a:avLst/>
          </a:prstGeom>
          <a:noFill/>
          <a:ln>
            <a:noFill/>
          </a:ln>
        </p:spPr>
      </p:pic>
      <p:sp>
        <p:nvSpPr>
          <p:cNvPr id="134" name="Google Shape;134;p8"/>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35" name="Google Shape;135;p8"/>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136" name="Google Shape;136;p8"/>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37" name="Google Shape;137;p8"/>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138" name="Google Shape;138;p8"/>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39" name="Google Shape;139;p8"/>
          <p:cNvSpPr txBox="1"/>
          <p:nvPr/>
        </p:nvSpPr>
        <p:spPr>
          <a:xfrm>
            <a:off x="677880" y="1270793"/>
            <a:ext cx="3643626" cy="2436883"/>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Hypothalamus as a Regulatory Center</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Communication with the Pituitary and Adrenal Glands (HPA)</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Impact of Stress</a:t>
            </a:r>
            <a:endParaRPr sz="2000" b="0" i="0" u="none" strike="noStrike" cap="none">
              <a:solidFill>
                <a:srgbClr val="000000"/>
              </a:solidFill>
              <a:latin typeface="Arial"/>
              <a:ea typeface="Arial"/>
              <a:cs typeface="Arial"/>
              <a:sym typeface="Arial"/>
            </a:endParaRPr>
          </a:p>
        </p:txBody>
      </p:sp>
      <p:sp>
        <p:nvSpPr>
          <p:cNvPr id="140" name="Google Shape;140;p8"/>
          <p:cNvSpPr txBox="1"/>
          <p:nvPr/>
        </p:nvSpPr>
        <p:spPr>
          <a:xfrm>
            <a:off x="578848" y="267014"/>
            <a:ext cx="828540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Appetite Regulation and the Role of the Hypothalamus</a:t>
            </a:r>
            <a:endParaRPr/>
          </a:p>
        </p:txBody>
      </p:sp>
    </p:spTree>
  </p:cSld>
  <p:clrMapOvr>
    <a:masterClrMapping/>
  </p:clrMapOvr>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TotalTime>
  <Words>3266</Words>
  <Application>Microsoft Office PowerPoint</Application>
  <PresentationFormat>Personalizzato</PresentationFormat>
  <Paragraphs>247</Paragraphs>
  <Slides>27</Slides>
  <Notes>27</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27</vt:i4>
      </vt:variant>
    </vt:vector>
  </HeadingPairs>
  <TitlesOfParts>
    <vt:vector size="33" baseType="lpstr">
      <vt:lpstr>Arial</vt:lpstr>
      <vt:lpstr>Courier New</vt:lpstr>
      <vt:lpstr>Noto Sans Symbols</vt:lpstr>
      <vt:lpstr>Times New Roman</vt:lpstr>
      <vt:lpstr>Wingdings</vt:lpstr>
      <vt:lpstr>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Marzia PP Boto</cp:lastModifiedBy>
  <cp:revision>7</cp:revision>
  <dcterms:created xsi:type="dcterms:W3CDTF">2025-02-21T17:30:07Z</dcterms:created>
  <dcterms:modified xsi:type="dcterms:W3CDTF">2025-04-18T20:57:24Z</dcterms:modified>
</cp:coreProperties>
</file>